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notesMasterIdLst>
    <p:notesMasterId r:id="rId4"/>
  </p:notesMasterIdLst>
  <p:sldIdLst>
    <p:sldId id="260" r:id="rId2"/>
    <p:sldId id="261" r:id="rId3"/>
  </p:sldIdLst>
  <p:sldSz cx="12801600" cy="9601200" type="A3"/>
  <p:notesSz cx="9866313" cy="14295438"/>
  <p:defaultTextStyle>
    <a:defPPr>
      <a:defRPr lang="ja-JP"/>
    </a:defPPr>
    <a:lvl1pPr marL="0" algn="l" defTabSz="1018060" rtl="0" eaLnBrk="1" latinLnBrk="0" hangingPunct="1">
      <a:defRPr kumimoji="1" sz="2006" kern="1200">
        <a:solidFill>
          <a:schemeClr val="tx1"/>
        </a:solidFill>
        <a:latin typeface="+mn-lt"/>
        <a:ea typeface="+mn-ea"/>
        <a:cs typeface="+mn-cs"/>
      </a:defRPr>
    </a:lvl1pPr>
    <a:lvl2pPr marL="509030" algn="l" defTabSz="1018060" rtl="0" eaLnBrk="1" latinLnBrk="0" hangingPunct="1">
      <a:defRPr kumimoji="1" sz="2006" kern="1200">
        <a:solidFill>
          <a:schemeClr val="tx1"/>
        </a:solidFill>
        <a:latin typeface="+mn-lt"/>
        <a:ea typeface="+mn-ea"/>
        <a:cs typeface="+mn-cs"/>
      </a:defRPr>
    </a:lvl2pPr>
    <a:lvl3pPr marL="1018060" algn="l" defTabSz="1018060" rtl="0" eaLnBrk="1" latinLnBrk="0" hangingPunct="1">
      <a:defRPr kumimoji="1" sz="2006" kern="1200">
        <a:solidFill>
          <a:schemeClr val="tx1"/>
        </a:solidFill>
        <a:latin typeface="+mn-lt"/>
        <a:ea typeface="+mn-ea"/>
        <a:cs typeface="+mn-cs"/>
      </a:defRPr>
    </a:lvl3pPr>
    <a:lvl4pPr marL="1527089" algn="l" defTabSz="1018060" rtl="0" eaLnBrk="1" latinLnBrk="0" hangingPunct="1">
      <a:defRPr kumimoji="1" sz="2006" kern="1200">
        <a:solidFill>
          <a:schemeClr val="tx1"/>
        </a:solidFill>
        <a:latin typeface="+mn-lt"/>
        <a:ea typeface="+mn-ea"/>
        <a:cs typeface="+mn-cs"/>
      </a:defRPr>
    </a:lvl4pPr>
    <a:lvl5pPr marL="2036120" algn="l" defTabSz="1018060" rtl="0" eaLnBrk="1" latinLnBrk="0" hangingPunct="1">
      <a:defRPr kumimoji="1" sz="2006" kern="1200">
        <a:solidFill>
          <a:schemeClr val="tx1"/>
        </a:solidFill>
        <a:latin typeface="+mn-lt"/>
        <a:ea typeface="+mn-ea"/>
        <a:cs typeface="+mn-cs"/>
      </a:defRPr>
    </a:lvl5pPr>
    <a:lvl6pPr marL="2545152" algn="l" defTabSz="1018060" rtl="0" eaLnBrk="1" latinLnBrk="0" hangingPunct="1">
      <a:defRPr kumimoji="1" sz="2006" kern="1200">
        <a:solidFill>
          <a:schemeClr val="tx1"/>
        </a:solidFill>
        <a:latin typeface="+mn-lt"/>
        <a:ea typeface="+mn-ea"/>
        <a:cs typeface="+mn-cs"/>
      </a:defRPr>
    </a:lvl6pPr>
    <a:lvl7pPr marL="3054181" algn="l" defTabSz="1018060" rtl="0" eaLnBrk="1" latinLnBrk="0" hangingPunct="1">
      <a:defRPr kumimoji="1" sz="2006" kern="1200">
        <a:solidFill>
          <a:schemeClr val="tx1"/>
        </a:solidFill>
        <a:latin typeface="+mn-lt"/>
        <a:ea typeface="+mn-ea"/>
        <a:cs typeface="+mn-cs"/>
      </a:defRPr>
    </a:lvl7pPr>
    <a:lvl8pPr marL="3563212" algn="l" defTabSz="1018060" rtl="0" eaLnBrk="1" latinLnBrk="0" hangingPunct="1">
      <a:defRPr kumimoji="1" sz="2006" kern="1200">
        <a:solidFill>
          <a:schemeClr val="tx1"/>
        </a:solidFill>
        <a:latin typeface="+mn-lt"/>
        <a:ea typeface="+mn-ea"/>
        <a:cs typeface="+mn-cs"/>
      </a:defRPr>
    </a:lvl8pPr>
    <a:lvl9pPr marL="4072240" algn="l" defTabSz="1018060"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FF9999"/>
    <a:srgbClr val="FF5050"/>
    <a:srgbClr val="FF7C80"/>
    <a:srgbClr val="F4F4F4"/>
    <a:srgbClr val="E6D6C3"/>
    <a:srgbClr val="EAE0DE"/>
    <a:srgbClr val="732303"/>
    <a:srgbClr val="5A1B02"/>
    <a:srgbClr val="FFED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761" autoAdjust="0"/>
  </p:normalViewPr>
  <p:slideViewPr>
    <p:cSldViewPr>
      <p:cViewPr>
        <p:scale>
          <a:sx n="150" d="100"/>
          <a:sy n="150" d="100"/>
        </p:scale>
        <p:origin x="-1698" y="-3018"/>
      </p:cViewPr>
      <p:guideLst>
        <p:guide orient="horz" pos="3024"/>
        <p:guide pos="4033"/>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4275401" cy="717254"/>
          </a:xfrm>
          <a:prstGeom prst="rect">
            <a:avLst/>
          </a:prstGeom>
        </p:spPr>
        <p:txBody>
          <a:bodyPr vert="horz" lIns="132002" tIns="65998" rIns="132002" bIns="65998" rtlCol="0"/>
          <a:lstStyle>
            <a:lvl1pPr algn="l">
              <a:defRPr sz="1700"/>
            </a:lvl1pPr>
          </a:lstStyle>
          <a:p>
            <a:endParaRPr kumimoji="1" lang="ja-JP" altLang="en-US"/>
          </a:p>
        </p:txBody>
      </p:sp>
      <p:sp>
        <p:nvSpPr>
          <p:cNvPr id="3" name="日付プレースホルダー 2"/>
          <p:cNvSpPr>
            <a:spLocks noGrp="1"/>
          </p:cNvSpPr>
          <p:nvPr>
            <p:ph type="dt" idx="1"/>
          </p:nvPr>
        </p:nvSpPr>
        <p:spPr>
          <a:xfrm>
            <a:off x="5588631" y="2"/>
            <a:ext cx="4275401" cy="717254"/>
          </a:xfrm>
          <a:prstGeom prst="rect">
            <a:avLst/>
          </a:prstGeom>
        </p:spPr>
        <p:txBody>
          <a:bodyPr vert="horz" lIns="132002" tIns="65998" rIns="132002" bIns="65998" rtlCol="0"/>
          <a:lstStyle>
            <a:lvl1pPr algn="r">
              <a:defRPr sz="1700"/>
            </a:lvl1pPr>
          </a:lstStyle>
          <a:p>
            <a:fld id="{70F99883-74AE-4A2C-81B7-5B86A08198C0}" type="datetimeFigureOut">
              <a:rPr kumimoji="1" lang="ja-JP" altLang="en-US" smtClean="0"/>
              <a:t>2020/3/25</a:t>
            </a:fld>
            <a:endParaRPr kumimoji="1" lang="ja-JP" altLang="en-US"/>
          </a:p>
        </p:txBody>
      </p:sp>
      <p:sp>
        <p:nvSpPr>
          <p:cNvPr id="4" name="スライド イメージ プレースホルダー 3"/>
          <p:cNvSpPr>
            <a:spLocks noGrp="1" noRot="1" noChangeAspect="1"/>
          </p:cNvSpPr>
          <p:nvPr>
            <p:ph type="sldImg" idx="2"/>
          </p:nvPr>
        </p:nvSpPr>
        <p:spPr>
          <a:xfrm>
            <a:off x="1712913" y="1784350"/>
            <a:ext cx="6440487" cy="4829175"/>
          </a:xfrm>
          <a:prstGeom prst="rect">
            <a:avLst/>
          </a:prstGeom>
          <a:noFill/>
          <a:ln w="12700">
            <a:solidFill>
              <a:prstClr val="black"/>
            </a:solidFill>
          </a:ln>
        </p:spPr>
        <p:txBody>
          <a:bodyPr vert="horz" lIns="132002" tIns="65998" rIns="132002" bIns="65998" rtlCol="0" anchor="ctr"/>
          <a:lstStyle/>
          <a:p>
            <a:endParaRPr lang="ja-JP" altLang="en-US"/>
          </a:p>
        </p:txBody>
      </p:sp>
      <p:sp>
        <p:nvSpPr>
          <p:cNvPr id="5" name="ノート プレースホルダー 4"/>
          <p:cNvSpPr>
            <a:spLocks noGrp="1"/>
          </p:cNvSpPr>
          <p:nvPr>
            <p:ph type="body" sz="quarter" idx="3"/>
          </p:nvPr>
        </p:nvSpPr>
        <p:spPr>
          <a:xfrm>
            <a:off x="986632" y="6879681"/>
            <a:ext cx="7893050" cy="5628828"/>
          </a:xfrm>
          <a:prstGeom prst="rect">
            <a:avLst/>
          </a:prstGeom>
        </p:spPr>
        <p:txBody>
          <a:bodyPr vert="horz" lIns="132002" tIns="65998" rIns="132002" bIns="6599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13578188"/>
            <a:ext cx="4275401" cy="717253"/>
          </a:xfrm>
          <a:prstGeom prst="rect">
            <a:avLst/>
          </a:prstGeom>
        </p:spPr>
        <p:txBody>
          <a:bodyPr vert="horz" lIns="132002" tIns="65998" rIns="132002" bIns="65998"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588631" y="13578188"/>
            <a:ext cx="4275401" cy="717253"/>
          </a:xfrm>
          <a:prstGeom prst="rect">
            <a:avLst/>
          </a:prstGeom>
        </p:spPr>
        <p:txBody>
          <a:bodyPr vert="horz" lIns="132002" tIns="65998" rIns="132002" bIns="65998" rtlCol="0" anchor="b"/>
          <a:lstStyle>
            <a:lvl1pPr algn="r">
              <a:defRPr sz="17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8060" rtl="0" eaLnBrk="1" latinLnBrk="0" hangingPunct="1">
      <a:defRPr kumimoji="1" sz="1336" kern="1200">
        <a:solidFill>
          <a:schemeClr val="tx1"/>
        </a:solidFill>
        <a:latin typeface="+mn-lt"/>
        <a:ea typeface="+mn-ea"/>
        <a:cs typeface="+mn-cs"/>
      </a:defRPr>
    </a:lvl1pPr>
    <a:lvl2pPr marL="509030" algn="l" defTabSz="1018060" rtl="0" eaLnBrk="1" latinLnBrk="0" hangingPunct="1">
      <a:defRPr kumimoji="1" sz="1336" kern="1200">
        <a:solidFill>
          <a:schemeClr val="tx1"/>
        </a:solidFill>
        <a:latin typeface="+mn-lt"/>
        <a:ea typeface="+mn-ea"/>
        <a:cs typeface="+mn-cs"/>
      </a:defRPr>
    </a:lvl2pPr>
    <a:lvl3pPr marL="1018060" algn="l" defTabSz="1018060" rtl="0" eaLnBrk="1" latinLnBrk="0" hangingPunct="1">
      <a:defRPr kumimoji="1" sz="1336" kern="1200">
        <a:solidFill>
          <a:schemeClr val="tx1"/>
        </a:solidFill>
        <a:latin typeface="+mn-lt"/>
        <a:ea typeface="+mn-ea"/>
        <a:cs typeface="+mn-cs"/>
      </a:defRPr>
    </a:lvl3pPr>
    <a:lvl4pPr marL="1527089" algn="l" defTabSz="1018060" rtl="0" eaLnBrk="1" latinLnBrk="0" hangingPunct="1">
      <a:defRPr kumimoji="1" sz="1336" kern="1200">
        <a:solidFill>
          <a:schemeClr val="tx1"/>
        </a:solidFill>
        <a:latin typeface="+mn-lt"/>
        <a:ea typeface="+mn-ea"/>
        <a:cs typeface="+mn-cs"/>
      </a:defRPr>
    </a:lvl4pPr>
    <a:lvl5pPr marL="2036120" algn="l" defTabSz="1018060" rtl="0" eaLnBrk="1" latinLnBrk="0" hangingPunct="1">
      <a:defRPr kumimoji="1" sz="1336" kern="1200">
        <a:solidFill>
          <a:schemeClr val="tx1"/>
        </a:solidFill>
        <a:latin typeface="+mn-lt"/>
        <a:ea typeface="+mn-ea"/>
        <a:cs typeface="+mn-cs"/>
      </a:defRPr>
    </a:lvl5pPr>
    <a:lvl6pPr marL="2545152" algn="l" defTabSz="1018060" rtl="0" eaLnBrk="1" latinLnBrk="0" hangingPunct="1">
      <a:defRPr kumimoji="1" sz="1336" kern="1200">
        <a:solidFill>
          <a:schemeClr val="tx1"/>
        </a:solidFill>
        <a:latin typeface="+mn-lt"/>
        <a:ea typeface="+mn-ea"/>
        <a:cs typeface="+mn-cs"/>
      </a:defRPr>
    </a:lvl6pPr>
    <a:lvl7pPr marL="3054181" algn="l" defTabSz="1018060" rtl="0" eaLnBrk="1" latinLnBrk="0" hangingPunct="1">
      <a:defRPr kumimoji="1" sz="1336" kern="1200">
        <a:solidFill>
          <a:schemeClr val="tx1"/>
        </a:solidFill>
        <a:latin typeface="+mn-lt"/>
        <a:ea typeface="+mn-ea"/>
        <a:cs typeface="+mn-cs"/>
      </a:defRPr>
    </a:lvl7pPr>
    <a:lvl8pPr marL="3563212" algn="l" defTabSz="1018060" rtl="0" eaLnBrk="1" latinLnBrk="0" hangingPunct="1">
      <a:defRPr kumimoji="1" sz="1336" kern="1200">
        <a:solidFill>
          <a:schemeClr val="tx1"/>
        </a:solidFill>
        <a:latin typeface="+mn-lt"/>
        <a:ea typeface="+mn-ea"/>
        <a:cs typeface="+mn-cs"/>
      </a:defRPr>
    </a:lvl8pPr>
    <a:lvl9pPr marL="4072240" algn="l" defTabSz="1018060" rtl="0" eaLnBrk="1" latinLnBrk="0" hangingPunct="1">
      <a:defRPr kumimoji="1" sz="133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712913" y="1784350"/>
            <a:ext cx="6440487" cy="48291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CD93CC5-A9B8-46A1-B8C3-70AA73E05DA2}" type="slidenum">
              <a:rPr kumimoji="1" lang="ja-JP" altLang="en-US" smtClean="0"/>
              <a:t>1</a:t>
            </a:fld>
            <a:endParaRPr kumimoji="1" lang="ja-JP" altLang="en-US"/>
          </a:p>
        </p:txBody>
      </p:sp>
    </p:spTree>
    <p:extLst>
      <p:ext uri="{BB962C8B-B14F-4D97-AF65-F5344CB8AC3E}">
        <p14:creationId xmlns:p14="http://schemas.microsoft.com/office/powerpoint/2010/main" val="1788126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712913" y="1784350"/>
            <a:ext cx="6440487" cy="48291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CD93CC5-A9B8-46A1-B8C3-70AA73E05DA2}" type="slidenum">
              <a:rPr kumimoji="1" lang="ja-JP" altLang="en-US" smtClean="0"/>
              <a:t>2</a:t>
            </a:fld>
            <a:endParaRPr kumimoji="1" lang="ja-JP" altLang="en-US"/>
          </a:p>
        </p:txBody>
      </p:sp>
    </p:spTree>
    <p:extLst>
      <p:ext uri="{BB962C8B-B14F-4D97-AF65-F5344CB8AC3E}">
        <p14:creationId xmlns:p14="http://schemas.microsoft.com/office/powerpoint/2010/main" val="1520927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2" y="1571310"/>
            <a:ext cx="10881361" cy="3342640"/>
          </a:xfrm>
        </p:spPr>
        <p:txBody>
          <a:bodyPr anchor="b"/>
          <a:lstStyle>
            <a:lvl1pPr algn="ctr">
              <a:defRPr sz="4232"/>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5" y="5042856"/>
            <a:ext cx="9601200" cy="2318067"/>
          </a:xfrm>
        </p:spPr>
        <p:txBody>
          <a:bodyPr/>
          <a:lstStyle>
            <a:lvl1pPr marL="0" indent="0" algn="ctr">
              <a:buNone/>
              <a:defRPr sz="1692"/>
            </a:lvl1pPr>
            <a:lvl2pPr marL="322455" indent="0" algn="ctr">
              <a:buNone/>
              <a:defRPr sz="1410"/>
            </a:lvl2pPr>
            <a:lvl3pPr marL="644909" indent="0" algn="ctr">
              <a:buNone/>
              <a:defRPr sz="1270"/>
            </a:lvl3pPr>
            <a:lvl4pPr marL="967364" indent="0" algn="ctr">
              <a:buNone/>
              <a:defRPr sz="1127"/>
            </a:lvl4pPr>
            <a:lvl5pPr marL="1289820" indent="0" algn="ctr">
              <a:buNone/>
              <a:defRPr sz="1127"/>
            </a:lvl5pPr>
            <a:lvl6pPr marL="1612273" indent="0" algn="ctr">
              <a:buNone/>
              <a:defRPr sz="1127"/>
            </a:lvl6pPr>
            <a:lvl7pPr marL="1934728" indent="0" algn="ctr">
              <a:buNone/>
              <a:defRPr sz="1127"/>
            </a:lvl7pPr>
            <a:lvl8pPr marL="2257184" indent="0" algn="ctr">
              <a:buNone/>
              <a:defRPr sz="1127"/>
            </a:lvl8pPr>
            <a:lvl9pPr marL="2579639" indent="0" algn="ctr">
              <a:buNone/>
              <a:defRPr sz="112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1587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5517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54" y="511180"/>
            <a:ext cx="2760342" cy="81365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80"/>
            <a:ext cx="8121015" cy="81365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482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0488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9" y="2393639"/>
            <a:ext cx="11041380" cy="3993832"/>
          </a:xfrm>
        </p:spPr>
        <p:txBody>
          <a:bodyPr anchor="b"/>
          <a:lstStyle>
            <a:lvl1pPr>
              <a:defRPr sz="423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9" y="6425255"/>
            <a:ext cx="11041380" cy="2100260"/>
          </a:xfrm>
        </p:spPr>
        <p:txBody>
          <a:bodyPr/>
          <a:lstStyle>
            <a:lvl1pPr marL="0" indent="0">
              <a:buNone/>
              <a:defRPr sz="1692">
                <a:solidFill>
                  <a:schemeClr val="tx1"/>
                </a:solidFill>
              </a:defRPr>
            </a:lvl1pPr>
            <a:lvl2pPr marL="322455" indent="0">
              <a:buNone/>
              <a:defRPr sz="1410">
                <a:solidFill>
                  <a:schemeClr val="tx1">
                    <a:tint val="75000"/>
                  </a:schemeClr>
                </a:solidFill>
              </a:defRPr>
            </a:lvl2pPr>
            <a:lvl3pPr marL="644909" indent="0">
              <a:buNone/>
              <a:defRPr sz="1270">
                <a:solidFill>
                  <a:schemeClr val="tx1">
                    <a:tint val="75000"/>
                  </a:schemeClr>
                </a:solidFill>
              </a:defRPr>
            </a:lvl3pPr>
            <a:lvl4pPr marL="967364" indent="0">
              <a:buNone/>
              <a:defRPr sz="1127">
                <a:solidFill>
                  <a:schemeClr val="tx1">
                    <a:tint val="75000"/>
                  </a:schemeClr>
                </a:solidFill>
              </a:defRPr>
            </a:lvl4pPr>
            <a:lvl5pPr marL="1289820" indent="0">
              <a:buNone/>
              <a:defRPr sz="1127">
                <a:solidFill>
                  <a:schemeClr val="tx1">
                    <a:tint val="75000"/>
                  </a:schemeClr>
                </a:solidFill>
              </a:defRPr>
            </a:lvl5pPr>
            <a:lvl6pPr marL="1612273" indent="0">
              <a:buNone/>
              <a:defRPr sz="1127">
                <a:solidFill>
                  <a:schemeClr val="tx1">
                    <a:tint val="75000"/>
                  </a:schemeClr>
                </a:solidFill>
              </a:defRPr>
            </a:lvl6pPr>
            <a:lvl7pPr marL="1934728" indent="0">
              <a:buNone/>
              <a:defRPr sz="1127">
                <a:solidFill>
                  <a:schemeClr val="tx1">
                    <a:tint val="75000"/>
                  </a:schemeClr>
                </a:solidFill>
              </a:defRPr>
            </a:lvl7pPr>
            <a:lvl8pPr marL="2257184" indent="0">
              <a:buNone/>
              <a:defRPr sz="1127">
                <a:solidFill>
                  <a:schemeClr val="tx1">
                    <a:tint val="75000"/>
                  </a:schemeClr>
                </a:solidFill>
              </a:defRPr>
            </a:lvl8pPr>
            <a:lvl9pPr marL="2579639" indent="0">
              <a:buNone/>
              <a:defRPr sz="112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01440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22" y="2555877"/>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21" y="2555877"/>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7521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84"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80" y="2353633"/>
            <a:ext cx="5415675" cy="1153477"/>
          </a:xfrm>
        </p:spPr>
        <p:txBody>
          <a:bodyPr anchor="b"/>
          <a:lstStyle>
            <a:lvl1pPr marL="0" indent="0">
              <a:buNone/>
              <a:defRPr sz="1692" b="1"/>
            </a:lvl1pPr>
            <a:lvl2pPr marL="322455" indent="0">
              <a:buNone/>
              <a:defRPr sz="1410" b="1"/>
            </a:lvl2pPr>
            <a:lvl3pPr marL="644909" indent="0">
              <a:buNone/>
              <a:defRPr sz="1270" b="1"/>
            </a:lvl3pPr>
            <a:lvl4pPr marL="967364" indent="0">
              <a:buNone/>
              <a:defRPr sz="1127" b="1"/>
            </a:lvl4pPr>
            <a:lvl5pPr marL="1289820" indent="0">
              <a:buNone/>
              <a:defRPr sz="1127" b="1"/>
            </a:lvl5pPr>
            <a:lvl6pPr marL="1612273" indent="0">
              <a:buNone/>
              <a:defRPr sz="1127" b="1"/>
            </a:lvl6pPr>
            <a:lvl7pPr marL="1934728" indent="0">
              <a:buNone/>
              <a:defRPr sz="1127" b="1"/>
            </a:lvl7pPr>
            <a:lvl8pPr marL="2257184" indent="0">
              <a:buNone/>
              <a:defRPr sz="1127" b="1"/>
            </a:lvl8pPr>
            <a:lvl9pPr marL="2579639" indent="0">
              <a:buNone/>
              <a:defRPr sz="1127" b="1"/>
            </a:lvl9pPr>
          </a:lstStyle>
          <a:p>
            <a:pPr lvl="0"/>
            <a:r>
              <a:rPr lang="ja-JP" altLang="en-US"/>
              <a:t>マスター テキストの書式設定</a:t>
            </a:r>
          </a:p>
        </p:txBody>
      </p:sp>
      <p:sp>
        <p:nvSpPr>
          <p:cNvPr id="4" name="Content Placeholder 3"/>
          <p:cNvSpPr>
            <a:spLocks noGrp="1"/>
          </p:cNvSpPr>
          <p:nvPr>
            <p:ph sz="half" idx="2"/>
          </p:nvPr>
        </p:nvSpPr>
        <p:spPr>
          <a:xfrm>
            <a:off x="881780" y="3507117"/>
            <a:ext cx="5415675" cy="51584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5" y="2353633"/>
            <a:ext cx="5442347" cy="1153477"/>
          </a:xfrm>
        </p:spPr>
        <p:txBody>
          <a:bodyPr anchor="b"/>
          <a:lstStyle>
            <a:lvl1pPr marL="0" indent="0">
              <a:buNone/>
              <a:defRPr sz="1692" b="1"/>
            </a:lvl1pPr>
            <a:lvl2pPr marL="322455" indent="0">
              <a:buNone/>
              <a:defRPr sz="1410" b="1"/>
            </a:lvl2pPr>
            <a:lvl3pPr marL="644909" indent="0">
              <a:buNone/>
              <a:defRPr sz="1270" b="1"/>
            </a:lvl3pPr>
            <a:lvl4pPr marL="967364" indent="0">
              <a:buNone/>
              <a:defRPr sz="1127" b="1"/>
            </a:lvl4pPr>
            <a:lvl5pPr marL="1289820" indent="0">
              <a:buNone/>
              <a:defRPr sz="1127" b="1"/>
            </a:lvl5pPr>
            <a:lvl6pPr marL="1612273" indent="0">
              <a:buNone/>
              <a:defRPr sz="1127" b="1"/>
            </a:lvl6pPr>
            <a:lvl7pPr marL="1934728" indent="0">
              <a:buNone/>
              <a:defRPr sz="1127" b="1"/>
            </a:lvl7pPr>
            <a:lvl8pPr marL="2257184" indent="0">
              <a:buNone/>
              <a:defRPr sz="1127" b="1"/>
            </a:lvl8pPr>
            <a:lvl9pPr marL="2579639" indent="0">
              <a:buNone/>
              <a:defRPr sz="1127" b="1"/>
            </a:lvl9pPr>
          </a:lstStyle>
          <a:p>
            <a:pPr lvl="0"/>
            <a:r>
              <a:rPr lang="ja-JP" altLang="en-US"/>
              <a:t>マスター テキストの書式設定</a:t>
            </a:r>
          </a:p>
        </p:txBody>
      </p:sp>
      <p:sp>
        <p:nvSpPr>
          <p:cNvPr id="6" name="Content Placeholder 5"/>
          <p:cNvSpPr>
            <a:spLocks noGrp="1"/>
          </p:cNvSpPr>
          <p:nvPr>
            <p:ph sz="quarter" idx="4"/>
          </p:nvPr>
        </p:nvSpPr>
        <p:spPr>
          <a:xfrm>
            <a:off x="6480815" y="3507117"/>
            <a:ext cx="5442347" cy="51584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0126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25992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137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90" y="640081"/>
            <a:ext cx="4128848" cy="2240280"/>
          </a:xfrm>
        </p:spPr>
        <p:txBody>
          <a:bodyPr anchor="b"/>
          <a:lstStyle>
            <a:lvl1pPr>
              <a:defRPr sz="2257"/>
            </a:lvl1pPr>
          </a:lstStyle>
          <a:p>
            <a:r>
              <a:rPr lang="ja-JP" altLang="en-US"/>
              <a:t>マスター タイトルの書式設定</a:t>
            </a:r>
            <a:endParaRPr lang="en-US" dirty="0"/>
          </a:p>
        </p:txBody>
      </p:sp>
      <p:sp>
        <p:nvSpPr>
          <p:cNvPr id="3" name="Content Placeholder 2"/>
          <p:cNvSpPr>
            <a:spLocks noGrp="1"/>
          </p:cNvSpPr>
          <p:nvPr>
            <p:ph idx="1"/>
          </p:nvPr>
        </p:nvSpPr>
        <p:spPr>
          <a:xfrm>
            <a:off x="5442357" y="1382404"/>
            <a:ext cx="6480811" cy="6823075"/>
          </a:xfrm>
        </p:spPr>
        <p:txBody>
          <a:bodyPr/>
          <a:lstStyle>
            <a:lvl1pPr>
              <a:defRPr sz="2257"/>
            </a:lvl1pPr>
            <a:lvl2pPr>
              <a:defRPr sz="1975"/>
            </a:lvl2pPr>
            <a:lvl3pPr>
              <a:defRPr sz="1692"/>
            </a:lvl3pPr>
            <a:lvl4pPr>
              <a:defRPr sz="1410"/>
            </a:lvl4pPr>
            <a:lvl5pPr>
              <a:defRPr sz="1410"/>
            </a:lvl5pPr>
            <a:lvl6pPr>
              <a:defRPr sz="1410"/>
            </a:lvl6pPr>
            <a:lvl7pPr>
              <a:defRPr sz="1410"/>
            </a:lvl7pPr>
            <a:lvl8pPr>
              <a:defRPr sz="1410"/>
            </a:lvl8pPr>
            <a:lvl9pPr>
              <a:defRPr sz="141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90" y="2880360"/>
            <a:ext cx="4128848" cy="5336223"/>
          </a:xfrm>
        </p:spPr>
        <p:txBody>
          <a:bodyPr/>
          <a:lstStyle>
            <a:lvl1pPr marL="0" indent="0">
              <a:buNone/>
              <a:defRPr sz="1127"/>
            </a:lvl1pPr>
            <a:lvl2pPr marL="322455" indent="0">
              <a:buNone/>
              <a:defRPr sz="986"/>
            </a:lvl2pPr>
            <a:lvl3pPr marL="644909" indent="0">
              <a:buNone/>
              <a:defRPr sz="846"/>
            </a:lvl3pPr>
            <a:lvl4pPr marL="967364" indent="0">
              <a:buNone/>
              <a:defRPr sz="705"/>
            </a:lvl4pPr>
            <a:lvl5pPr marL="1289820" indent="0">
              <a:buNone/>
              <a:defRPr sz="705"/>
            </a:lvl5pPr>
            <a:lvl6pPr marL="1612273" indent="0">
              <a:buNone/>
              <a:defRPr sz="705"/>
            </a:lvl6pPr>
            <a:lvl7pPr marL="1934728" indent="0">
              <a:buNone/>
              <a:defRPr sz="705"/>
            </a:lvl7pPr>
            <a:lvl8pPr marL="2257184" indent="0">
              <a:buNone/>
              <a:defRPr sz="705"/>
            </a:lvl8pPr>
            <a:lvl9pPr marL="2579639" indent="0">
              <a:buNone/>
              <a:defRPr sz="70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902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90" y="640081"/>
            <a:ext cx="4128848" cy="2240280"/>
          </a:xfrm>
        </p:spPr>
        <p:txBody>
          <a:bodyPr anchor="b"/>
          <a:lstStyle>
            <a:lvl1pPr>
              <a:defRPr sz="225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57" y="1382404"/>
            <a:ext cx="6480811" cy="6823075"/>
          </a:xfrm>
        </p:spPr>
        <p:txBody>
          <a:bodyPr anchor="t"/>
          <a:lstStyle>
            <a:lvl1pPr marL="0" indent="0">
              <a:buNone/>
              <a:defRPr sz="2257"/>
            </a:lvl1pPr>
            <a:lvl2pPr marL="322455" indent="0">
              <a:buNone/>
              <a:defRPr sz="1975"/>
            </a:lvl2pPr>
            <a:lvl3pPr marL="644909" indent="0">
              <a:buNone/>
              <a:defRPr sz="1692"/>
            </a:lvl3pPr>
            <a:lvl4pPr marL="967364" indent="0">
              <a:buNone/>
              <a:defRPr sz="1410"/>
            </a:lvl4pPr>
            <a:lvl5pPr marL="1289820" indent="0">
              <a:buNone/>
              <a:defRPr sz="1410"/>
            </a:lvl5pPr>
            <a:lvl6pPr marL="1612273" indent="0">
              <a:buNone/>
              <a:defRPr sz="1410"/>
            </a:lvl6pPr>
            <a:lvl7pPr marL="1934728" indent="0">
              <a:buNone/>
              <a:defRPr sz="1410"/>
            </a:lvl7pPr>
            <a:lvl8pPr marL="2257184" indent="0">
              <a:buNone/>
              <a:defRPr sz="1410"/>
            </a:lvl8pPr>
            <a:lvl9pPr marL="2579639" indent="0">
              <a:buNone/>
              <a:defRPr sz="141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90" y="2880360"/>
            <a:ext cx="4128848" cy="5336223"/>
          </a:xfrm>
        </p:spPr>
        <p:txBody>
          <a:bodyPr/>
          <a:lstStyle>
            <a:lvl1pPr marL="0" indent="0">
              <a:buNone/>
              <a:defRPr sz="1127"/>
            </a:lvl1pPr>
            <a:lvl2pPr marL="322455" indent="0">
              <a:buNone/>
              <a:defRPr sz="986"/>
            </a:lvl2pPr>
            <a:lvl3pPr marL="644909" indent="0">
              <a:buNone/>
              <a:defRPr sz="846"/>
            </a:lvl3pPr>
            <a:lvl4pPr marL="967364" indent="0">
              <a:buNone/>
              <a:defRPr sz="705"/>
            </a:lvl4pPr>
            <a:lvl5pPr marL="1289820" indent="0">
              <a:buNone/>
              <a:defRPr sz="705"/>
            </a:lvl5pPr>
            <a:lvl6pPr marL="1612273" indent="0">
              <a:buNone/>
              <a:defRPr sz="705"/>
            </a:lvl6pPr>
            <a:lvl7pPr marL="1934728" indent="0">
              <a:buNone/>
              <a:defRPr sz="705"/>
            </a:lvl7pPr>
            <a:lvl8pPr marL="2257184" indent="0">
              <a:buNone/>
              <a:defRPr sz="705"/>
            </a:lvl8pPr>
            <a:lvl9pPr marL="2579639" indent="0">
              <a:buNone/>
              <a:defRPr sz="70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4430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9"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9" y="2555877"/>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20" y="8898907"/>
            <a:ext cx="2880360" cy="511175"/>
          </a:xfrm>
          <a:prstGeom prst="rect">
            <a:avLst/>
          </a:prstGeom>
        </p:spPr>
        <p:txBody>
          <a:bodyPr vert="horz" lIns="91440" tIns="45720" rIns="91440" bIns="45720" rtlCol="0" anchor="ctr"/>
          <a:lstStyle>
            <a:lvl1pPr algn="l">
              <a:defRPr sz="846">
                <a:solidFill>
                  <a:schemeClr val="tx1">
                    <a:tint val="75000"/>
                  </a:schemeClr>
                </a:solidFill>
              </a:defRPr>
            </a:lvl1pPr>
          </a:lstStyle>
          <a:p>
            <a:fld id="{C764DE79-268F-4C1A-8933-263129D2AF90}" type="datetimeFigureOut">
              <a:rPr lang="en-US" smtClean="0"/>
              <a:t>3/25/2020</a:t>
            </a:fld>
            <a:endParaRPr lang="en-US" dirty="0"/>
          </a:p>
        </p:txBody>
      </p:sp>
      <p:sp>
        <p:nvSpPr>
          <p:cNvPr id="5" name="Footer Placeholder 4"/>
          <p:cNvSpPr>
            <a:spLocks noGrp="1"/>
          </p:cNvSpPr>
          <p:nvPr>
            <p:ph type="ftr" sz="quarter" idx="3"/>
          </p:nvPr>
        </p:nvSpPr>
        <p:spPr>
          <a:xfrm>
            <a:off x="4240539" y="8898907"/>
            <a:ext cx="4320541" cy="511175"/>
          </a:xfrm>
          <a:prstGeom prst="rect">
            <a:avLst/>
          </a:prstGeom>
        </p:spPr>
        <p:txBody>
          <a:bodyPr vert="horz" lIns="91440" tIns="45720" rIns="91440" bIns="45720" rtlCol="0" anchor="ctr"/>
          <a:lstStyle>
            <a:lvl1pPr algn="ctr">
              <a:defRPr sz="846">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7" y="8898907"/>
            <a:ext cx="2880360" cy="511175"/>
          </a:xfrm>
          <a:prstGeom prst="rect">
            <a:avLst/>
          </a:prstGeom>
        </p:spPr>
        <p:txBody>
          <a:bodyPr vert="horz" lIns="91440" tIns="45720" rIns="91440" bIns="45720" rtlCol="0" anchor="ctr"/>
          <a:lstStyle>
            <a:lvl1pPr algn="r">
              <a:defRPr sz="846">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644909" rtl="0" eaLnBrk="1" latinLnBrk="0" hangingPunct="1">
        <a:lnSpc>
          <a:spcPct val="90000"/>
        </a:lnSpc>
        <a:spcBef>
          <a:spcPct val="0"/>
        </a:spcBef>
        <a:buNone/>
        <a:defRPr kumimoji="1" sz="3102" kern="1200">
          <a:solidFill>
            <a:schemeClr val="tx1"/>
          </a:solidFill>
          <a:latin typeface="+mj-lt"/>
          <a:ea typeface="+mj-ea"/>
          <a:cs typeface="+mj-cs"/>
        </a:defRPr>
      </a:lvl1pPr>
    </p:titleStyle>
    <p:bodyStyle>
      <a:lvl1pPr marL="161227" indent="-161227" algn="l" defTabSz="644909" rtl="0" eaLnBrk="1" latinLnBrk="0" hangingPunct="1">
        <a:lnSpc>
          <a:spcPct val="90000"/>
        </a:lnSpc>
        <a:spcBef>
          <a:spcPts val="705"/>
        </a:spcBef>
        <a:buFont typeface="Arial" panose="020B0604020202020204" pitchFamily="34" charset="0"/>
        <a:buChar char="•"/>
        <a:defRPr kumimoji="1" sz="1975" kern="1200">
          <a:solidFill>
            <a:schemeClr val="tx1"/>
          </a:solidFill>
          <a:latin typeface="+mn-lt"/>
          <a:ea typeface="+mn-ea"/>
          <a:cs typeface="+mn-cs"/>
        </a:defRPr>
      </a:lvl1pPr>
      <a:lvl2pPr marL="483683" indent="-161227" algn="l" defTabSz="644909" rtl="0" eaLnBrk="1" latinLnBrk="0" hangingPunct="1">
        <a:lnSpc>
          <a:spcPct val="90000"/>
        </a:lnSpc>
        <a:spcBef>
          <a:spcPts val="351"/>
        </a:spcBef>
        <a:buFont typeface="Arial" panose="020B0604020202020204" pitchFamily="34" charset="0"/>
        <a:buChar char="•"/>
        <a:defRPr kumimoji="1" sz="1692" kern="1200">
          <a:solidFill>
            <a:schemeClr val="tx1"/>
          </a:solidFill>
          <a:latin typeface="+mn-lt"/>
          <a:ea typeface="+mn-ea"/>
          <a:cs typeface="+mn-cs"/>
        </a:defRPr>
      </a:lvl2pPr>
      <a:lvl3pPr marL="806138" indent="-161227" algn="l" defTabSz="644909" rtl="0" eaLnBrk="1" latinLnBrk="0" hangingPunct="1">
        <a:lnSpc>
          <a:spcPct val="90000"/>
        </a:lnSpc>
        <a:spcBef>
          <a:spcPts val="351"/>
        </a:spcBef>
        <a:buFont typeface="Arial" panose="020B0604020202020204" pitchFamily="34" charset="0"/>
        <a:buChar char="•"/>
        <a:defRPr kumimoji="1" sz="1410" kern="1200">
          <a:solidFill>
            <a:schemeClr val="tx1"/>
          </a:solidFill>
          <a:latin typeface="+mn-lt"/>
          <a:ea typeface="+mn-ea"/>
          <a:cs typeface="+mn-cs"/>
        </a:defRPr>
      </a:lvl3pPr>
      <a:lvl4pPr marL="1128593" indent="-161227" algn="l" defTabSz="644909" rtl="0" eaLnBrk="1" latinLnBrk="0" hangingPunct="1">
        <a:lnSpc>
          <a:spcPct val="90000"/>
        </a:lnSpc>
        <a:spcBef>
          <a:spcPts val="351"/>
        </a:spcBef>
        <a:buFont typeface="Arial" panose="020B0604020202020204" pitchFamily="34" charset="0"/>
        <a:buChar char="•"/>
        <a:defRPr kumimoji="1" sz="1270" kern="1200">
          <a:solidFill>
            <a:schemeClr val="tx1"/>
          </a:solidFill>
          <a:latin typeface="+mn-lt"/>
          <a:ea typeface="+mn-ea"/>
          <a:cs typeface="+mn-cs"/>
        </a:defRPr>
      </a:lvl4pPr>
      <a:lvl5pPr marL="1451047" indent="-161227" algn="l" defTabSz="644909" rtl="0" eaLnBrk="1" latinLnBrk="0" hangingPunct="1">
        <a:lnSpc>
          <a:spcPct val="90000"/>
        </a:lnSpc>
        <a:spcBef>
          <a:spcPts val="351"/>
        </a:spcBef>
        <a:buFont typeface="Arial" panose="020B0604020202020204" pitchFamily="34" charset="0"/>
        <a:buChar char="•"/>
        <a:defRPr kumimoji="1" sz="1270" kern="1200">
          <a:solidFill>
            <a:schemeClr val="tx1"/>
          </a:solidFill>
          <a:latin typeface="+mn-lt"/>
          <a:ea typeface="+mn-ea"/>
          <a:cs typeface="+mn-cs"/>
        </a:defRPr>
      </a:lvl5pPr>
      <a:lvl6pPr marL="1773502" indent="-161227" algn="l" defTabSz="644909" rtl="0" eaLnBrk="1" latinLnBrk="0" hangingPunct="1">
        <a:lnSpc>
          <a:spcPct val="90000"/>
        </a:lnSpc>
        <a:spcBef>
          <a:spcPts val="351"/>
        </a:spcBef>
        <a:buFont typeface="Arial" panose="020B0604020202020204" pitchFamily="34" charset="0"/>
        <a:buChar char="•"/>
        <a:defRPr kumimoji="1" sz="1270" kern="1200">
          <a:solidFill>
            <a:schemeClr val="tx1"/>
          </a:solidFill>
          <a:latin typeface="+mn-lt"/>
          <a:ea typeface="+mn-ea"/>
          <a:cs typeface="+mn-cs"/>
        </a:defRPr>
      </a:lvl6pPr>
      <a:lvl7pPr marL="2095956" indent="-161227" algn="l" defTabSz="644909" rtl="0" eaLnBrk="1" latinLnBrk="0" hangingPunct="1">
        <a:lnSpc>
          <a:spcPct val="90000"/>
        </a:lnSpc>
        <a:spcBef>
          <a:spcPts val="351"/>
        </a:spcBef>
        <a:buFont typeface="Arial" panose="020B0604020202020204" pitchFamily="34" charset="0"/>
        <a:buChar char="•"/>
        <a:defRPr kumimoji="1" sz="1270" kern="1200">
          <a:solidFill>
            <a:schemeClr val="tx1"/>
          </a:solidFill>
          <a:latin typeface="+mn-lt"/>
          <a:ea typeface="+mn-ea"/>
          <a:cs typeface="+mn-cs"/>
        </a:defRPr>
      </a:lvl7pPr>
      <a:lvl8pPr marL="2418411" indent="-161227" algn="l" defTabSz="644909" rtl="0" eaLnBrk="1" latinLnBrk="0" hangingPunct="1">
        <a:lnSpc>
          <a:spcPct val="90000"/>
        </a:lnSpc>
        <a:spcBef>
          <a:spcPts val="351"/>
        </a:spcBef>
        <a:buFont typeface="Arial" panose="020B0604020202020204" pitchFamily="34" charset="0"/>
        <a:buChar char="•"/>
        <a:defRPr kumimoji="1" sz="1270" kern="1200">
          <a:solidFill>
            <a:schemeClr val="tx1"/>
          </a:solidFill>
          <a:latin typeface="+mn-lt"/>
          <a:ea typeface="+mn-ea"/>
          <a:cs typeface="+mn-cs"/>
        </a:defRPr>
      </a:lvl8pPr>
      <a:lvl9pPr marL="2740866" indent="-161227" algn="l" defTabSz="644909" rtl="0" eaLnBrk="1" latinLnBrk="0" hangingPunct="1">
        <a:lnSpc>
          <a:spcPct val="90000"/>
        </a:lnSpc>
        <a:spcBef>
          <a:spcPts val="351"/>
        </a:spcBef>
        <a:buFont typeface="Arial" panose="020B0604020202020204" pitchFamily="34" charset="0"/>
        <a:buChar char="•"/>
        <a:defRPr kumimoji="1" sz="1270" kern="1200">
          <a:solidFill>
            <a:schemeClr val="tx1"/>
          </a:solidFill>
          <a:latin typeface="+mn-lt"/>
          <a:ea typeface="+mn-ea"/>
          <a:cs typeface="+mn-cs"/>
        </a:defRPr>
      </a:lvl9pPr>
    </p:bodyStyle>
    <p:otherStyle>
      <a:defPPr>
        <a:defRPr lang="en-US"/>
      </a:defPPr>
      <a:lvl1pPr marL="0" algn="l" defTabSz="644909" rtl="0" eaLnBrk="1" latinLnBrk="0" hangingPunct="1">
        <a:defRPr kumimoji="1" sz="1270" kern="1200">
          <a:solidFill>
            <a:schemeClr val="tx1"/>
          </a:solidFill>
          <a:latin typeface="+mn-lt"/>
          <a:ea typeface="+mn-ea"/>
          <a:cs typeface="+mn-cs"/>
        </a:defRPr>
      </a:lvl1pPr>
      <a:lvl2pPr marL="322455" algn="l" defTabSz="644909" rtl="0" eaLnBrk="1" latinLnBrk="0" hangingPunct="1">
        <a:defRPr kumimoji="1" sz="1270" kern="1200">
          <a:solidFill>
            <a:schemeClr val="tx1"/>
          </a:solidFill>
          <a:latin typeface="+mn-lt"/>
          <a:ea typeface="+mn-ea"/>
          <a:cs typeface="+mn-cs"/>
        </a:defRPr>
      </a:lvl2pPr>
      <a:lvl3pPr marL="644909" algn="l" defTabSz="644909" rtl="0" eaLnBrk="1" latinLnBrk="0" hangingPunct="1">
        <a:defRPr kumimoji="1" sz="1270" kern="1200">
          <a:solidFill>
            <a:schemeClr val="tx1"/>
          </a:solidFill>
          <a:latin typeface="+mn-lt"/>
          <a:ea typeface="+mn-ea"/>
          <a:cs typeface="+mn-cs"/>
        </a:defRPr>
      </a:lvl3pPr>
      <a:lvl4pPr marL="967364" algn="l" defTabSz="644909" rtl="0" eaLnBrk="1" latinLnBrk="0" hangingPunct="1">
        <a:defRPr kumimoji="1" sz="1270" kern="1200">
          <a:solidFill>
            <a:schemeClr val="tx1"/>
          </a:solidFill>
          <a:latin typeface="+mn-lt"/>
          <a:ea typeface="+mn-ea"/>
          <a:cs typeface="+mn-cs"/>
        </a:defRPr>
      </a:lvl4pPr>
      <a:lvl5pPr marL="1289820" algn="l" defTabSz="644909" rtl="0" eaLnBrk="1" latinLnBrk="0" hangingPunct="1">
        <a:defRPr kumimoji="1" sz="1270" kern="1200">
          <a:solidFill>
            <a:schemeClr val="tx1"/>
          </a:solidFill>
          <a:latin typeface="+mn-lt"/>
          <a:ea typeface="+mn-ea"/>
          <a:cs typeface="+mn-cs"/>
        </a:defRPr>
      </a:lvl5pPr>
      <a:lvl6pPr marL="1612273" algn="l" defTabSz="644909" rtl="0" eaLnBrk="1" latinLnBrk="0" hangingPunct="1">
        <a:defRPr kumimoji="1" sz="1270" kern="1200">
          <a:solidFill>
            <a:schemeClr val="tx1"/>
          </a:solidFill>
          <a:latin typeface="+mn-lt"/>
          <a:ea typeface="+mn-ea"/>
          <a:cs typeface="+mn-cs"/>
        </a:defRPr>
      </a:lvl6pPr>
      <a:lvl7pPr marL="1934728" algn="l" defTabSz="644909" rtl="0" eaLnBrk="1" latinLnBrk="0" hangingPunct="1">
        <a:defRPr kumimoji="1" sz="1270" kern="1200">
          <a:solidFill>
            <a:schemeClr val="tx1"/>
          </a:solidFill>
          <a:latin typeface="+mn-lt"/>
          <a:ea typeface="+mn-ea"/>
          <a:cs typeface="+mn-cs"/>
        </a:defRPr>
      </a:lvl7pPr>
      <a:lvl8pPr marL="2257184" algn="l" defTabSz="644909" rtl="0" eaLnBrk="1" latinLnBrk="0" hangingPunct="1">
        <a:defRPr kumimoji="1" sz="1270" kern="1200">
          <a:solidFill>
            <a:schemeClr val="tx1"/>
          </a:solidFill>
          <a:latin typeface="+mn-lt"/>
          <a:ea typeface="+mn-ea"/>
          <a:cs typeface="+mn-cs"/>
        </a:defRPr>
      </a:lvl8pPr>
      <a:lvl9pPr marL="2579639" algn="l" defTabSz="644909" rtl="0" eaLnBrk="1" latinLnBrk="0" hangingPunct="1">
        <a:defRPr kumimoji="1" sz="12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ity.hikari.lg.jp/soshiki/2/bousai/kurashi/1/2003.html"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hyperlink" Target="https://www.city.sanyo-onoda.lg.jp/soshik" TargetMode="External"/><Relationship Id="rId4" Type="http://schemas.openxmlformats.org/officeDocument/2006/relationships/hyperlink" Target="https://www.city.hikari.lg.jp/soshiki/2/bosai/kurashi/1/2003.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6809022" y="303025"/>
            <a:ext cx="5909252" cy="8701446"/>
            <a:chOff x="1378710" y="21522"/>
            <a:chExt cx="6270763" cy="9776326"/>
          </a:xfrm>
        </p:grpSpPr>
        <p:sp>
          <p:nvSpPr>
            <p:cNvPr id="5" name="正方形/長方形 4"/>
            <p:cNvSpPr/>
            <p:nvPr/>
          </p:nvSpPr>
          <p:spPr>
            <a:xfrm>
              <a:off x="1404711" y="461777"/>
              <a:ext cx="6200291" cy="1214972"/>
            </a:xfrm>
            <a:prstGeom prst="rect">
              <a:avLst/>
            </a:prstGeom>
            <a:solidFill>
              <a:schemeClr val="bg1"/>
            </a:solidFill>
            <a:ln w="38100">
              <a:solidFill>
                <a:schemeClr val="tx1"/>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ja-JP" altLang="en-US" sz="1600" b="1" dirty="0">
                  <a:solidFill>
                    <a:srgbClr val="FF0000"/>
                  </a:solidFill>
                  <a:latin typeface="HG丸ｺﾞｼｯｸM-PRO" pitchFamily="50" charset="-128"/>
                  <a:ea typeface="HG丸ｺﾞｼｯｸM-PRO" pitchFamily="50" charset="-128"/>
                </a:rPr>
                <a:t>災害が頻発・激甚化しており一刻も早い備えが必要です！！</a:t>
              </a:r>
              <a:endParaRPr lang="en-US" altLang="ja-JP" sz="1600" b="1" dirty="0">
                <a:solidFill>
                  <a:srgbClr val="FF0000"/>
                </a:solidFill>
                <a:latin typeface="HG丸ｺﾞｼｯｸM-PRO" pitchFamily="50" charset="-128"/>
                <a:ea typeface="HG丸ｺﾞｼｯｸM-PRO" pitchFamily="50" charset="-128"/>
              </a:endParaRPr>
            </a:p>
            <a:p>
              <a:pPr algn="ctr"/>
              <a:r>
                <a:rPr lang="ja-JP" altLang="en-US" sz="1989" b="1" u="sng" dirty="0">
                  <a:solidFill>
                    <a:srgbClr val="404040"/>
                  </a:solidFill>
                  <a:latin typeface="HG丸ｺﾞｼｯｸM-PRO" pitchFamily="50" charset="-128"/>
                  <a:ea typeface="HG丸ｺﾞｼｯｸM-PRO" pitchFamily="50" charset="-128"/>
                </a:rPr>
                <a:t>施設の避難確保計画は提出されていますか？</a:t>
              </a:r>
              <a:endParaRPr lang="en-US" altLang="ja-JP" sz="1989" b="1" u="sng" dirty="0">
                <a:solidFill>
                  <a:srgbClr val="404040"/>
                </a:solidFill>
                <a:latin typeface="HG丸ｺﾞｼｯｸM-PRO" pitchFamily="50" charset="-128"/>
                <a:ea typeface="HG丸ｺﾞｼｯｸM-PRO" pitchFamily="50" charset="-128"/>
              </a:endParaRPr>
            </a:p>
            <a:p>
              <a:pPr algn="ctr"/>
              <a:r>
                <a:rPr lang="ja-JP" altLang="en-US" sz="1659" b="1" dirty="0">
                  <a:solidFill>
                    <a:srgbClr val="404040"/>
                  </a:solidFill>
                  <a:latin typeface="HG丸ｺﾞｼｯｸM-PRO" pitchFamily="50" charset="-128"/>
                  <a:ea typeface="HG丸ｺﾞｼｯｸM-PRO" pitchFamily="50" charset="-128"/>
                </a:rPr>
                <a:t>～洪水等発生時に円滑かつ迅速に避難するために～</a:t>
              </a:r>
              <a:endParaRPr lang="en-US" altLang="ja-JP" sz="1659" b="1" dirty="0">
                <a:solidFill>
                  <a:srgbClr val="404040"/>
                </a:solidFill>
                <a:latin typeface="HG丸ｺﾞｼｯｸM-PRO" pitchFamily="50" charset="-128"/>
                <a:ea typeface="HG丸ｺﾞｼｯｸM-PRO" pitchFamily="50" charset="-128"/>
              </a:endParaRPr>
            </a:p>
          </p:txBody>
        </p:sp>
        <p:sp>
          <p:nvSpPr>
            <p:cNvPr id="6" name="角丸四角形 5"/>
            <p:cNvSpPr/>
            <p:nvPr/>
          </p:nvSpPr>
          <p:spPr>
            <a:xfrm>
              <a:off x="1518140" y="1757652"/>
              <a:ext cx="6086862" cy="1618061"/>
            </a:xfrm>
            <a:prstGeom prst="roundRect">
              <a:avLst/>
            </a:prstGeom>
            <a:solidFill>
              <a:schemeClr val="accent1">
                <a:lumMod val="20000"/>
                <a:lumOff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64" dirty="0">
                  <a:solidFill>
                    <a:schemeClr val="tx1"/>
                  </a:solidFill>
                </a:rPr>
                <a:t>　</a:t>
              </a:r>
              <a:r>
                <a:rPr lang="ja-JP" altLang="en-US" sz="1162" dirty="0">
                  <a:solidFill>
                    <a:schemeClr val="tx1"/>
                  </a:solidFill>
                  <a:latin typeface="HG丸ｺﾞｼｯｸM-PRO" panose="020F0600000000000000" pitchFamily="50" charset="-128"/>
                  <a:ea typeface="HG丸ｺﾞｼｯｸM-PRO" panose="020F0600000000000000" pitchFamily="50" charset="-128"/>
                </a:rPr>
                <a:t>平成２９年の水防法の改正により、</a:t>
              </a:r>
              <a:r>
                <a:rPr lang="ja-JP" altLang="en-US" sz="1162" dirty="0">
                  <a:solidFill>
                    <a:srgbClr val="FF0000"/>
                  </a:solidFill>
                  <a:latin typeface="HG丸ｺﾞｼｯｸM-PRO" panose="020F0600000000000000" pitchFamily="50" charset="-128"/>
                  <a:ea typeface="HG丸ｺﾞｼｯｸM-PRO" panose="020F0600000000000000" pitchFamily="50" charset="-128"/>
                </a:rPr>
                <a:t>ハザードマップ内の要配慮者利用施設</a:t>
              </a:r>
              <a:r>
                <a:rPr lang="en-US" altLang="ja-JP" sz="1162" dirty="0">
                  <a:solidFill>
                    <a:srgbClr val="FF0000"/>
                  </a:solidFill>
                  <a:latin typeface="HG丸ｺﾞｼｯｸM-PRO" panose="020F0600000000000000" pitchFamily="50" charset="-128"/>
                  <a:ea typeface="HG丸ｺﾞｼｯｸM-PRO" panose="020F0600000000000000" pitchFamily="50" charset="-128"/>
                </a:rPr>
                <a:t>※</a:t>
              </a:r>
              <a:r>
                <a:rPr lang="ja-JP" altLang="en-US" sz="1162" dirty="0">
                  <a:solidFill>
                    <a:srgbClr val="FF0000"/>
                  </a:solidFill>
                  <a:latin typeface="HG丸ｺﾞｼｯｸM-PRO" panose="020F0600000000000000" pitchFamily="50" charset="-128"/>
                  <a:ea typeface="HG丸ｺﾞｼｯｸM-PRO" panose="020F0600000000000000" pitchFamily="50" charset="-128"/>
                </a:rPr>
                <a:t>の管理者等は、避難確保計画の作成が義務付けられ、計画を作成し、市町に報告</a:t>
              </a:r>
              <a:r>
                <a:rPr lang="ja-JP" altLang="en-US" sz="1162" dirty="0">
                  <a:solidFill>
                    <a:schemeClr val="tx1"/>
                  </a:solidFill>
                  <a:latin typeface="HG丸ｺﾞｼｯｸM-PRO" panose="020F0600000000000000" pitchFamily="50" charset="-128"/>
                  <a:ea typeface="HG丸ｺﾞｼｯｸM-PRO" panose="020F0600000000000000" pitchFamily="50" charset="-128"/>
                </a:rPr>
                <a:t>する必要があります。</a:t>
              </a:r>
              <a:endParaRPr lang="en-US" altLang="ja-JP" sz="1162"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162"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62" dirty="0">
                  <a:solidFill>
                    <a:schemeClr val="tx1"/>
                  </a:solidFill>
                  <a:latin typeface="HG丸ｺﾞｼｯｸM-PRO" panose="020F0600000000000000" pitchFamily="50" charset="-128"/>
                  <a:ea typeface="HG丸ｺﾞｼｯｸM-PRO" panose="020F0600000000000000" pitchFamily="50" charset="-128"/>
                </a:rPr>
                <a:t>　</a:t>
              </a:r>
              <a:r>
                <a:rPr lang="en-US" altLang="ja-JP" sz="1162" dirty="0">
                  <a:solidFill>
                    <a:schemeClr val="tx1"/>
                  </a:solidFill>
                  <a:latin typeface="HG丸ｺﾞｼｯｸM-PRO" panose="020F0600000000000000" pitchFamily="50" charset="-128"/>
                  <a:ea typeface="HG丸ｺﾞｼｯｸM-PRO" panose="020F0600000000000000" pitchFamily="50" charset="-128"/>
                </a:rPr>
                <a:t>※</a:t>
              </a:r>
              <a:r>
                <a:rPr lang="ja-JP" altLang="en-US" sz="1240" dirty="0">
                  <a:solidFill>
                    <a:schemeClr val="tx1"/>
                  </a:solidFill>
                  <a:latin typeface="HG丸ｺﾞｼｯｸM-PRO" panose="020F0600000000000000" pitchFamily="50" charset="-128"/>
                  <a:ea typeface="HG丸ｺﾞｼｯｸM-PRO" panose="020F0600000000000000" pitchFamily="50" charset="-128"/>
                </a:rPr>
                <a:t>市町の地域防災計画にその名称及び所在地が定められた施設が対象です。</a:t>
              </a:r>
              <a:endParaRPr lang="en-US" altLang="ja-JP" sz="124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80" dirty="0">
                  <a:solidFill>
                    <a:schemeClr val="tx1"/>
                  </a:solidFill>
                  <a:latin typeface="HG丸ｺﾞｼｯｸM-PRO" panose="020F0600000000000000" pitchFamily="50" charset="-128"/>
                  <a:ea typeface="HG丸ｺﾞｼｯｸM-PRO" panose="020F0600000000000000" pitchFamily="50" charset="-128"/>
                </a:rPr>
                <a:t>　　</a:t>
              </a:r>
              <a:r>
                <a:rPr lang="ja-JP" altLang="en-US" sz="1244" dirty="0">
                  <a:solidFill>
                    <a:srgbClr val="FF0000"/>
                  </a:solidFill>
                  <a:latin typeface="HG丸ｺﾞｼｯｸM-PRO" panose="020F0600000000000000" pitchFamily="50" charset="-128"/>
                  <a:ea typeface="HG丸ｺﾞｼｯｸM-PRO" panose="020F0600000000000000" pitchFamily="50" charset="-128"/>
                </a:rPr>
                <a:t>あなたの施設は提出済ですか？</a:t>
              </a:r>
              <a:endParaRPr lang="en-US" altLang="ja-JP" sz="1244"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244" dirty="0">
                  <a:solidFill>
                    <a:schemeClr val="tx1"/>
                  </a:solidFill>
                  <a:latin typeface="HG丸ｺﾞｼｯｸM-PRO" panose="020F0600000000000000" pitchFamily="50" charset="-128"/>
                  <a:ea typeface="HG丸ｺﾞｼｯｸM-PRO" panose="020F0600000000000000" pitchFamily="50" charset="-128"/>
                </a:rPr>
                <a:t>　　</a:t>
              </a:r>
              <a:r>
                <a:rPr lang="ja-JP" altLang="en-US" sz="1244" u="sng" dirty="0">
                  <a:solidFill>
                    <a:schemeClr val="tx1"/>
                  </a:solidFill>
                  <a:latin typeface="HG丸ｺﾞｼｯｸM-PRO" panose="020F0600000000000000" pitchFamily="50" charset="-128"/>
                  <a:ea typeface="HG丸ｺﾞｼｯｸM-PRO" panose="020F0600000000000000" pitchFamily="50" charset="-128"/>
                </a:rPr>
                <a:t>貴所が対象施設か分からない場合は、裏面の市町にお問合せください。</a:t>
              </a:r>
            </a:p>
          </p:txBody>
        </p:sp>
        <p:sp>
          <p:nvSpPr>
            <p:cNvPr id="21" name="テキスト ボックス 20"/>
            <p:cNvSpPr txBox="1"/>
            <p:nvPr/>
          </p:nvSpPr>
          <p:spPr>
            <a:xfrm>
              <a:off x="1466136" y="21522"/>
              <a:ext cx="4729886" cy="369745"/>
            </a:xfrm>
            <a:prstGeom prst="rect">
              <a:avLst/>
            </a:prstGeom>
            <a:noFill/>
            <a:ln>
              <a:noFill/>
            </a:ln>
          </p:spPr>
          <p:txBody>
            <a:bodyPr wrap="square" rtlCol="0">
              <a:spAutoFit/>
            </a:bodyPr>
            <a:lstStyle/>
            <a:p>
              <a:r>
                <a:rPr lang="ja-JP" altLang="en-US" sz="1664" dirty="0">
                  <a:latin typeface="HG丸ｺﾞｼｯｸM-PRO" panose="020F0600000000000000" pitchFamily="50" charset="-128"/>
                  <a:ea typeface="HG丸ｺﾞｼｯｸM-PRO" panose="020F0600000000000000" pitchFamily="50" charset="-128"/>
                </a:rPr>
                <a:t>要配慮者利用施設の所有者・管理者の皆様へ</a:t>
              </a:r>
            </a:p>
          </p:txBody>
        </p:sp>
        <p:sp>
          <p:nvSpPr>
            <p:cNvPr id="34" name="正方形/長方形 33"/>
            <p:cNvSpPr/>
            <p:nvPr/>
          </p:nvSpPr>
          <p:spPr>
            <a:xfrm>
              <a:off x="1404710" y="4184742"/>
              <a:ext cx="6244763" cy="561310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①まずはじめに！</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a:t>
              </a:r>
              <a:r>
                <a:rPr lang="ja-JP" altLang="en-US" sz="1494" u="sng" dirty="0">
                  <a:solidFill>
                    <a:schemeClr val="tx1"/>
                  </a:solidFill>
                  <a:latin typeface="HG丸ｺﾞｼｯｸM-PRO" panose="020F0600000000000000" pitchFamily="50" charset="-128"/>
                  <a:ea typeface="HG丸ｺﾞｼｯｸM-PRO" panose="020F0600000000000000" pitchFamily="50" charset="-128"/>
                </a:rPr>
                <a:t>お手元に既に作成されている“防災に関する計画”をご用意</a:t>
              </a:r>
              <a:r>
                <a:rPr lang="ja-JP" altLang="en-US" sz="1494" u="sng" dirty="0" err="1">
                  <a:solidFill>
                    <a:schemeClr val="tx1"/>
                  </a:solidFill>
                  <a:latin typeface="HG丸ｺﾞｼｯｸM-PRO" panose="020F0600000000000000" pitchFamily="50" charset="-128"/>
                  <a:ea typeface="HG丸ｺﾞｼｯｸM-PRO" panose="020F0600000000000000" pitchFamily="50" charset="-128"/>
                </a:rPr>
                <a:t>く</a:t>
              </a:r>
              <a:endParaRPr lang="en-US" altLang="ja-JP" sz="1494"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　</a:t>
              </a:r>
              <a:r>
                <a:rPr lang="ja-JP" altLang="en-US" sz="1494" u="sng" dirty="0">
                  <a:solidFill>
                    <a:schemeClr val="tx1"/>
                  </a:solidFill>
                  <a:latin typeface="HG丸ｺﾞｼｯｸM-PRO" panose="020F0600000000000000" pitchFamily="50" charset="-128"/>
                  <a:ea typeface="HG丸ｺﾞｼｯｸM-PRO" panose="020F0600000000000000" pitchFamily="50" charset="-128"/>
                </a:rPr>
                <a:t>ださい</a:t>
              </a:r>
              <a:endParaRPr lang="en-US" altLang="ja-JP" sz="1494"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　例）・福祉施設や事業所の基準に関する条例等に基づく“施設　</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　　　　内防災計画”</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　　　・</a:t>
              </a:r>
              <a:r>
                <a:rPr lang="ja-JP" altLang="en-US" sz="1440" dirty="0">
                  <a:solidFill>
                    <a:schemeClr val="tx1"/>
                  </a:solidFill>
                  <a:latin typeface="HG丸ｺﾞｼｯｸM-PRO" panose="020F0600000000000000" pitchFamily="50" charset="-128"/>
                  <a:ea typeface="HG丸ｺﾞｼｯｸM-PRO" panose="020F0600000000000000" pitchFamily="50" charset="-128"/>
                </a:rPr>
                <a:t>福祉･医療施設防災マニュアルに基づく“防災マニュアル”</a:t>
              </a:r>
              <a:endParaRPr lang="en-US" altLang="ja-JP" sz="144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　　　・学校保健安全法等に基づく“危機管理マニュアル”</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　　　・</a:t>
              </a:r>
              <a:r>
                <a:rPr lang="ja-JP" altLang="en-US" sz="1280" dirty="0">
                  <a:solidFill>
                    <a:schemeClr val="tx1"/>
                  </a:solidFill>
                  <a:latin typeface="HG丸ｺﾞｼｯｸM-PRO" panose="020F0600000000000000" pitchFamily="50" charset="-128"/>
                  <a:ea typeface="HG丸ｺﾞｼｯｸM-PRO" panose="020F0600000000000000" pitchFamily="50" charset="-128"/>
                </a:rPr>
                <a:t>上記の計画、マニュアルがない場合、消防法に基づく“消防計画”</a:t>
              </a:r>
              <a:endParaRPr lang="en-US" altLang="ja-JP" sz="128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②</a:t>
              </a:r>
              <a:r>
                <a:rPr lang="ja-JP" altLang="en-US" sz="1494" u="sng" dirty="0">
                  <a:solidFill>
                    <a:schemeClr val="tx1"/>
                  </a:solidFill>
                  <a:latin typeface="HG丸ｺﾞｼｯｸM-PRO" panose="020F0600000000000000" pitchFamily="50" charset="-128"/>
                  <a:ea typeface="HG丸ｺﾞｼｯｸM-PRO" panose="020F0600000000000000" pitchFamily="50" charset="-128"/>
                </a:rPr>
                <a:t>セルフチェックしましょう！</a:t>
              </a:r>
              <a:endParaRPr lang="en-US" altLang="ja-JP" sz="1494"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・お手元の</a:t>
              </a:r>
              <a:r>
                <a:rPr lang="ja-JP" altLang="en-US" sz="1490" dirty="0">
                  <a:solidFill>
                    <a:schemeClr val="tx1"/>
                  </a:solidFill>
                  <a:latin typeface="HG丸ｺﾞｼｯｸM-PRO" panose="020F0600000000000000" pitchFamily="50" charset="-128"/>
                  <a:ea typeface="HG丸ｺﾞｼｯｸM-PRO" panose="020F0600000000000000" pitchFamily="50" charset="-128"/>
                </a:rPr>
                <a:t>“防災に関する計画”</a:t>
              </a:r>
              <a:r>
                <a:rPr lang="ja-JP" altLang="en-US" sz="1494" dirty="0">
                  <a:solidFill>
                    <a:schemeClr val="tx1"/>
                  </a:solidFill>
                  <a:latin typeface="HG丸ｺﾞｼｯｸM-PRO" panose="020F0600000000000000" pitchFamily="50" charset="-128"/>
                  <a:ea typeface="HG丸ｺﾞｼｯｸM-PRO" panose="020F0600000000000000" pitchFamily="50" charset="-128"/>
                </a:rPr>
                <a:t>を水防法に基づく避難確保計画</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　として提出することができます。</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a:t>
              </a:r>
              <a:r>
                <a:rPr lang="ja-JP" altLang="en-US" sz="1494" spc="60" dirty="0">
                  <a:solidFill>
                    <a:schemeClr val="tx1"/>
                  </a:solidFill>
                  <a:latin typeface="HG丸ｺﾞｼｯｸM-PRO" panose="020F0600000000000000" pitchFamily="50" charset="-128"/>
                  <a:ea typeface="HG丸ｺﾞｼｯｸM-PRO" panose="020F0600000000000000" pitchFamily="50" charset="-128"/>
                </a:rPr>
                <a:t>市町に提出する前に、別添のチェックシートで、必要項目の</a:t>
              </a:r>
              <a:endParaRPr lang="en-US" altLang="ja-JP" sz="1494" spc="6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　チェックを行い、備えられていない項目は追加しましょう。</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③チェック後は！</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94" dirty="0">
                  <a:solidFill>
                    <a:schemeClr val="tx1"/>
                  </a:solidFill>
                  <a:latin typeface="HG丸ｺﾞｼｯｸM-PRO" panose="020F0600000000000000" pitchFamily="50" charset="-128"/>
                  <a:ea typeface="HG丸ｺﾞｼｯｸM-PRO" panose="020F0600000000000000" pitchFamily="50" charset="-128"/>
                </a:rPr>
                <a:t>・</a:t>
              </a:r>
              <a:r>
                <a:rPr lang="ja-JP" altLang="en-US" sz="1494" dirty="0" smtClean="0">
                  <a:solidFill>
                    <a:schemeClr val="tx1"/>
                  </a:solidFill>
                  <a:latin typeface="HG丸ｺﾞｼｯｸM-PRO" panose="020F0600000000000000" pitchFamily="50" charset="-128"/>
                  <a:ea typeface="HG丸ｺﾞｼｯｸM-PRO" panose="020F0600000000000000" pitchFamily="50" charset="-128"/>
                </a:rPr>
                <a:t>チェック</a:t>
              </a:r>
              <a:r>
                <a:rPr lang="ja-JP" altLang="en-US" sz="1494" dirty="0">
                  <a:solidFill>
                    <a:schemeClr val="tx1"/>
                  </a:solidFill>
                  <a:latin typeface="HG丸ｺﾞｼｯｸM-PRO" panose="020F0600000000000000" pitchFamily="50" charset="-128"/>
                  <a:ea typeface="HG丸ｺﾞｼｯｸM-PRO" panose="020F0600000000000000" pitchFamily="50" charset="-128"/>
                </a:rPr>
                <a:t>リスト</a:t>
              </a:r>
              <a:r>
                <a:rPr lang="ja-JP" altLang="en-US" sz="1494" dirty="0" smtClean="0">
                  <a:solidFill>
                    <a:schemeClr val="tx1"/>
                  </a:solidFill>
                  <a:latin typeface="HG丸ｺﾞｼｯｸM-PRO" panose="020F0600000000000000" pitchFamily="50" charset="-128"/>
                  <a:ea typeface="HG丸ｺﾞｼｯｸM-PRO" panose="020F0600000000000000" pitchFamily="50" charset="-128"/>
                </a:rPr>
                <a:t>を</a:t>
              </a:r>
              <a:r>
                <a:rPr lang="ja-JP" altLang="en-US" sz="1494" dirty="0">
                  <a:solidFill>
                    <a:schemeClr val="tx1"/>
                  </a:solidFill>
                  <a:latin typeface="HG丸ｺﾞｼｯｸM-PRO" panose="020F0600000000000000" pitchFamily="50" charset="-128"/>
                  <a:ea typeface="HG丸ｺﾞｼｯｸM-PRO" panose="020F0600000000000000" pitchFamily="50" charset="-128"/>
                </a:rPr>
                <a:t>添えて施設の所在する市町に提出しましょう。</a:t>
              </a:r>
              <a:r>
                <a:rPr lang="ja-JP" altLang="en-US" sz="1494" dirty="0">
                  <a:solidFill>
                    <a:schemeClr val="bg1"/>
                  </a:solidFill>
                  <a:latin typeface="HG丸ｺﾞｼｯｸM-PRO" panose="020F0600000000000000" pitchFamily="50" charset="-128"/>
                  <a:ea typeface="HG丸ｺﾞｼｯｸM-PRO" panose="020F0600000000000000" pitchFamily="50" charset="-128"/>
                </a:rPr>
                <a:t>　　</a:t>
              </a:r>
              <a:endParaRPr lang="en-US" altLang="ja-JP" sz="1327" dirty="0">
                <a:solidFill>
                  <a:schemeClr val="bg1"/>
                </a:solidFill>
                <a:latin typeface="HG丸ｺﾞｼｯｸM-PRO" panose="020F0600000000000000" pitchFamily="50" charset="-128"/>
                <a:ea typeface="HG丸ｺﾞｼｯｸM-PRO" panose="020F0600000000000000" pitchFamily="50" charset="-128"/>
              </a:endParaRPr>
            </a:p>
            <a:p>
              <a:r>
                <a:rPr lang="ja-JP" altLang="en-US" sz="1327" dirty="0">
                  <a:solidFill>
                    <a:schemeClr val="bg1"/>
                  </a:solidFill>
                  <a:latin typeface="HG丸ｺﾞｼｯｸM-PRO" panose="020F0600000000000000" pitchFamily="50" charset="-128"/>
                  <a:ea typeface="HG丸ｺﾞｼｯｸM-PRO" panose="020F0600000000000000" pitchFamily="50" charset="-128"/>
                </a:rPr>
                <a:t>　</a:t>
              </a:r>
              <a:endParaRPr lang="en-US" altLang="ja-JP" sz="1494" dirty="0">
                <a:solidFill>
                  <a:schemeClr val="tx1"/>
                </a:solidFill>
                <a:latin typeface="HG丸ｺﾞｼｯｸM-PRO" panose="020F0600000000000000" pitchFamily="50" charset="-128"/>
                <a:ea typeface="HG丸ｺﾞｼｯｸM-PRO" panose="020F0600000000000000" pitchFamily="50" charset="-128"/>
              </a:endParaRPr>
            </a:p>
          </p:txBody>
        </p:sp>
        <p:sp>
          <p:nvSpPr>
            <p:cNvPr id="43" name="横巻き 42"/>
            <p:cNvSpPr/>
            <p:nvPr/>
          </p:nvSpPr>
          <p:spPr>
            <a:xfrm>
              <a:off x="1378710" y="3310817"/>
              <a:ext cx="6252292" cy="913331"/>
            </a:xfrm>
            <a:prstGeom prst="horizontalScroll">
              <a:avLst/>
            </a:prstGeom>
            <a:scene3d>
              <a:camera prst="perspective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ja-JP" altLang="en-US" sz="2986" b="1" spc="41" dirty="0">
                  <a:ln w="9525" cmpd="sng">
                    <a:solidFill>
                      <a:schemeClr val="accent1"/>
                    </a:solidFill>
                    <a:prstDash val="solid"/>
                  </a:ln>
                  <a:solidFill>
                    <a:schemeClr val="bg1"/>
                  </a:solidFill>
                  <a:effectLst>
                    <a:glow rad="38100">
                      <a:schemeClr val="accent1">
                        <a:alpha val="40000"/>
                      </a:schemeClr>
                    </a:glow>
                  </a:effectLst>
                  <a:latin typeface="HG丸ｺﾞｼｯｸM-PRO" panose="020F0600000000000000" pitchFamily="50" charset="-128"/>
                  <a:ea typeface="HG丸ｺﾞｼｯｸM-PRO" panose="020F0600000000000000" pitchFamily="50" charset="-128"/>
                </a:rPr>
                <a:t>洪水避難確保計画提出の手順</a:t>
              </a:r>
            </a:p>
          </p:txBody>
        </p:sp>
      </p:grpSp>
      <p:sp>
        <p:nvSpPr>
          <p:cNvPr id="44" name="テキスト ボックス 43"/>
          <p:cNvSpPr txBox="1"/>
          <p:nvPr/>
        </p:nvSpPr>
        <p:spPr>
          <a:xfrm>
            <a:off x="928192" y="-24496"/>
            <a:ext cx="5256584" cy="307777"/>
          </a:xfrm>
          <a:prstGeom prst="rect">
            <a:avLst/>
          </a:prstGeom>
          <a:noFill/>
        </p:spPr>
        <p:txBody>
          <a:bodyPr wrap="square" rtlCol="0">
            <a:spAutoFit/>
          </a:bodyPr>
          <a:lstStyle/>
          <a:p>
            <a:r>
              <a:rPr lang="ja-JP" altLang="en-US" sz="1400" dirty="0" smtClean="0">
                <a:latin typeface="HG丸ｺﾞｼｯｸM-PRO" panose="020F0600000000000000" pitchFamily="50" charset="-128"/>
                <a:ea typeface="HG丸ｺﾞｼｯｸM-PRO" panose="020F0600000000000000" pitchFamily="50" charset="-128"/>
              </a:rPr>
              <a:t>　　避難確保計画</a:t>
            </a: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提出先</a:t>
            </a:r>
            <a:r>
              <a:rPr lang="ja-JP" altLang="en-US" sz="1400" dirty="0">
                <a:latin typeface="HG丸ｺﾞｼｯｸM-PRO" panose="020F0600000000000000" pitchFamily="50" charset="-128"/>
                <a:ea typeface="HG丸ｺﾞｼｯｸM-PRO" panose="020F0600000000000000" pitchFamily="50" charset="-128"/>
              </a:rPr>
              <a:t>の問い合わせ市町　一覧</a:t>
            </a:r>
          </a:p>
        </p:txBody>
      </p:sp>
      <p:sp>
        <p:nvSpPr>
          <p:cNvPr id="16" name="テキスト ボックス 15"/>
          <p:cNvSpPr txBox="1"/>
          <p:nvPr/>
        </p:nvSpPr>
        <p:spPr>
          <a:xfrm>
            <a:off x="9281120" y="8184976"/>
            <a:ext cx="3312368" cy="584775"/>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600" dirty="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作成のイメージ及びポイントは</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次ページを参照</a:t>
            </a:r>
            <a:endParaRPr lang="ja-JP" altLang="en-US" sz="1889" dirty="0"/>
          </a:p>
        </p:txBody>
      </p:sp>
      <p:sp>
        <p:nvSpPr>
          <p:cNvPr id="2" name="正方形/長方形 1"/>
          <p:cNvSpPr/>
          <p:nvPr/>
        </p:nvSpPr>
        <p:spPr>
          <a:xfrm>
            <a:off x="11321436" y="-2411"/>
            <a:ext cx="1470172" cy="4853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latin typeface="HGP創英角ﾎﾟｯﾌﾟ体" panose="040B0A00000000000000" pitchFamily="50" charset="-128"/>
                <a:ea typeface="HGP創英角ﾎﾟｯﾌﾟ体" panose="040B0A00000000000000" pitchFamily="50" charset="-128"/>
              </a:rPr>
              <a:t>洪　水</a:t>
            </a:r>
          </a:p>
        </p:txBody>
      </p:sp>
      <p:graphicFrame>
        <p:nvGraphicFramePr>
          <p:cNvPr id="10" name="表 9"/>
          <p:cNvGraphicFramePr>
            <a:graphicFrameLocks noGrp="1"/>
          </p:cNvGraphicFramePr>
          <p:nvPr>
            <p:extLst>
              <p:ext uri="{D42A27DB-BD31-4B8C-83A1-F6EECF244321}">
                <p14:modId xmlns:p14="http://schemas.microsoft.com/office/powerpoint/2010/main" val="1968916151"/>
              </p:ext>
            </p:extLst>
          </p:nvPr>
        </p:nvGraphicFramePr>
        <p:xfrm>
          <a:off x="0" y="242561"/>
          <a:ext cx="6379431" cy="9377172"/>
        </p:xfrm>
        <a:graphic>
          <a:graphicData uri="http://schemas.openxmlformats.org/drawingml/2006/table">
            <a:tbl>
              <a:tblPr firstRow="1" bandRow="1">
                <a:tableStyleId>{5C22544A-7EE6-4342-B048-85BDC9FD1C3A}</a:tableStyleId>
              </a:tblPr>
              <a:tblGrid>
                <a:gridCol w="1698911">
                  <a:extLst>
                    <a:ext uri="{9D8B030D-6E8A-4147-A177-3AD203B41FA5}">
                      <a16:colId xmlns:a16="http://schemas.microsoft.com/office/drawing/2014/main" val="1296183915"/>
                    </a:ext>
                  </a:extLst>
                </a:gridCol>
                <a:gridCol w="1198027">
                  <a:extLst>
                    <a:ext uri="{9D8B030D-6E8A-4147-A177-3AD203B41FA5}">
                      <a16:colId xmlns:a16="http://schemas.microsoft.com/office/drawing/2014/main" val="1013355224"/>
                    </a:ext>
                  </a:extLst>
                </a:gridCol>
                <a:gridCol w="1246287">
                  <a:extLst>
                    <a:ext uri="{9D8B030D-6E8A-4147-A177-3AD203B41FA5}">
                      <a16:colId xmlns:a16="http://schemas.microsoft.com/office/drawing/2014/main" val="1638242476"/>
                    </a:ext>
                  </a:extLst>
                </a:gridCol>
                <a:gridCol w="1156086">
                  <a:extLst>
                    <a:ext uri="{9D8B030D-6E8A-4147-A177-3AD203B41FA5}">
                      <a16:colId xmlns:a16="http://schemas.microsoft.com/office/drawing/2014/main" val="2445358983"/>
                    </a:ext>
                  </a:extLst>
                </a:gridCol>
                <a:gridCol w="1080120">
                  <a:extLst>
                    <a:ext uri="{9D8B030D-6E8A-4147-A177-3AD203B41FA5}">
                      <a16:colId xmlns:a16="http://schemas.microsoft.com/office/drawing/2014/main" val="3035416768"/>
                    </a:ext>
                  </a:extLst>
                </a:gridCol>
              </a:tblGrid>
              <a:tr h="346550">
                <a:tc>
                  <a:txBody>
                    <a:bodyPr/>
                    <a:lstStyle/>
                    <a:p>
                      <a:r>
                        <a:rPr kumimoji="1" lang="ja-JP" altLang="en-US" b="0" baseline="0" dirty="0" smtClean="0">
                          <a:latin typeface="HG丸ｺﾞｼｯｸM-PRO" panose="020F0600000000000000" pitchFamily="50" charset="-128"/>
                          <a:ea typeface="HG丸ｺﾞｼｯｸM-PRO" panose="020F0600000000000000" pitchFamily="50" charset="-128"/>
                        </a:rPr>
                        <a:t> </a:t>
                      </a:r>
                      <a:r>
                        <a:rPr kumimoji="1" lang="ja-JP" altLang="en-US" b="0" dirty="0" smtClean="0">
                          <a:latin typeface="HG丸ｺﾞｼｯｸM-PRO" panose="020F0600000000000000" pitchFamily="50" charset="-128"/>
                          <a:ea typeface="HG丸ｺﾞｼｯｸM-PRO" panose="020F0600000000000000" pitchFamily="50" charset="-128"/>
                        </a:rPr>
                        <a:t>市  町  ・ 住  所</a:t>
                      </a:r>
                      <a:endParaRPr kumimoji="1" lang="ja-JP" altLang="en-US" b="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3">
                  <a:txBody>
                    <a:bodyPr/>
                    <a:lstStyle/>
                    <a:p>
                      <a:pPr algn="ctr"/>
                      <a:r>
                        <a:rPr kumimoji="1" lang="ja-JP" altLang="en-US" b="0" dirty="0" smtClean="0">
                          <a:latin typeface="HG丸ｺﾞｼｯｸM-PRO" panose="020F0600000000000000" pitchFamily="50" charset="-128"/>
                          <a:ea typeface="HG丸ｺﾞｼｯｸM-PRO" panose="020F0600000000000000" pitchFamily="50" charset="-128"/>
                        </a:rPr>
                        <a:t>窓　　口　      ・　    電 話 番 号 </a:t>
                      </a:r>
                      <a:endParaRPr kumimoji="1" lang="ja-JP" altLang="en-US" b="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b="0" dirty="0" smtClean="0">
                          <a:latin typeface="HG丸ｺﾞｼｯｸM-PRO" panose="020F0600000000000000" pitchFamily="50" charset="-128"/>
                          <a:ea typeface="HG丸ｺﾞｼｯｸM-PRO" panose="020F0600000000000000" pitchFamily="50" charset="-128"/>
                        </a:rPr>
                        <a:t>　備        考</a:t>
                      </a:r>
                      <a:r>
                        <a:rPr kumimoji="1" lang="en-US" altLang="ja-JP" sz="900" dirty="0" smtClean="0">
                          <a:latin typeface="HG丸ｺﾞｼｯｸM-PRO" panose="020F0600000000000000" pitchFamily="50" charset="-128"/>
                          <a:ea typeface="HG丸ｺﾞｼｯｸM-PRO" panose="020F0600000000000000" pitchFamily="50" charset="-128"/>
                        </a:rPr>
                        <a:t/>
                      </a:r>
                      <a:br>
                        <a:rPr kumimoji="1" lang="en-US" altLang="ja-JP" sz="900" dirty="0" smtClean="0">
                          <a:latin typeface="HG丸ｺﾞｼｯｸM-PRO" panose="020F0600000000000000" pitchFamily="50" charset="-128"/>
                          <a:ea typeface="HG丸ｺﾞｼｯｸM-PRO" panose="020F0600000000000000" pitchFamily="50" charset="-128"/>
                        </a:rPr>
                      </a:br>
                      <a:r>
                        <a:rPr kumimoji="1" lang="ja-JP" altLang="en-US" sz="600" b="1" dirty="0" smtClean="0">
                          <a:latin typeface="HG丸ｺﾞｼｯｸM-PRO" panose="020F0600000000000000" pitchFamily="50" charset="-128"/>
                          <a:ea typeface="HG丸ｺﾞｼｯｸM-PRO" panose="020F0600000000000000" pitchFamily="50" charset="-128"/>
                        </a:rPr>
                        <a:t>（まずはこちらを</a:t>
                      </a:r>
                      <a:endParaRPr kumimoji="1" lang="en-US" altLang="ja-JP" sz="600" b="1" dirty="0" smtClean="0">
                        <a:latin typeface="HG丸ｺﾞｼｯｸM-PRO" panose="020F0600000000000000" pitchFamily="50" charset="-128"/>
                        <a:ea typeface="HG丸ｺﾞｼｯｸM-PRO" panose="020F0600000000000000" pitchFamily="50" charset="-128"/>
                      </a:endParaRPr>
                    </a:p>
                    <a:p>
                      <a:r>
                        <a:rPr kumimoji="1" lang="ja-JP" altLang="en-US" sz="600" b="1" dirty="0" smtClean="0">
                          <a:latin typeface="HG丸ｺﾞｼｯｸM-PRO" panose="020F0600000000000000" pitchFamily="50" charset="-128"/>
                          <a:ea typeface="HG丸ｺﾞｼｯｸM-PRO" panose="020F0600000000000000" pitchFamily="50" charset="-128"/>
                        </a:rPr>
                        <a:t>     ご覧ください）</a:t>
                      </a:r>
                      <a:endParaRPr kumimoji="1" lang="ja-JP" altLang="en-US" sz="600" b="1"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2467158"/>
                  </a:ext>
                </a:extLst>
              </a:tr>
              <a:tr h="385055">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下関市</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下関市南部町１番１号</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smtClean="0">
                          <a:latin typeface="HG丸ｺﾞｼｯｸM-PRO" panose="020F0600000000000000" pitchFamily="50" charset="-128"/>
                          <a:ea typeface="HG丸ｺﾞｼｯｸM-PRO" panose="020F0600000000000000" pitchFamily="50" charset="-128"/>
                        </a:rPr>
                        <a:t>防  災  危  機  管  理  課</a:t>
                      </a:r>
                      <a:r>
                        <a:rPr kumimoji="1" lang="ja-JP" altLang="en-US" sz="1000" b="1" baseline="0" dirty="0" smtClean="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０８３－２３１－９３３３</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latin typeface="HG丸ｺﾞｼｯｸM-PRO" panose="020F0600000000000000" pitchFamily="50" charset="-128"/>
                        <a:ea typeface="HG丸ｺﾞｼｯｸM-PRO" panose="020F0600000000000000" pitchFamily="50" charset="-128"/>
                      </a:endParaRPr>
                    </a:p>
                  </a:txBody>
                  <a:tcPr/>
                </a:tc>
                <a:tc>
                  <a:txBody>
                    <a:bodyPr/>
                    <a:lstStyle/>
                    <a:p>
                      <a:r>
                        <a:rPr kumimoji="1" lang="en-US" altLang="ja-JP" sz="600" u="sng" dirty="0" smtClean="0">
                          <a:solidFill>
                            <a:srgbClr val="0070C0"/>
                          </a:solidFill>
                          <a:latin typeface="HG丸ｺﾞｼｯｸM-PRO" panose="020F0600000000000000" pitchFamily="50" charset="-128"/>
                          <a:ea typeface="HG丸ｺﾞｼｯｸM-PRO" panose="020F0600000000000000" pitchFamily="50" charset="-128"/>
                        </a:rPr>
                        <a:t>http://www.city.shimonoseki.lg.jp/www/contents/1576986307741/index.html</a:t>
                      </a:r>
                      <a:endParaRPr kumimoji="1" lang="ja-JP" altLang="en-US" sz="600" u="sng" dirty="0">
                        <a:solidFill>
                          <a:srgbClr val="0070C0"/>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6823411"/>
                  </a:ext>
                </a:extLst>
              </a:tr>
              <a:tr h="324730">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宇部市</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830" dirty="0" smtClean="0">
                          <a:latin typeface="HG丸ｺﾞｼｯｸM-PRO" panose="020F0600000000000000" pitchFamily="50" charset="-128"/>
                          <a:ea typeface="HG丸ｺﾞｼｯｸM-PRO" panose="020F0600000000000000" pitchFamily="50" charset="-128"/>
                        </a:rPr>
                        <a:t>宇部市常盤町一丁目７番１号</a:t>
                      </a:r>
                      <a:endParaRPr kumimoji="1" lang="ja-JP" altLang="en-US" sz="83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smtClean="0">
                          <a:latin typeface="HG丸ｺﾞｼｯｸM-PRO" panose="020F0600000000000000" pitchFamily="50" charset="-128"/>
                          <a:ea typeface="HG丸ｺﾞｼｯｸM-PRO" panose="020F0600000000000000" pitchFamily="50" charset="-128"/>
                        </a:rPr>
                        <a:t>防</a:t>
                      </a:r>
                      <a:r>
                        <a:rPr kumimoji="1" lang="ja-JP" altLang="en-US" sz="1000" b="1" baseline="0" dirty="0" smtClean="0">
                          <a:latin typeface="HG丸ｺﾞｼｯｸM-PRO" panose="020F0600000000000000" pitchFamily="50" charset="-128"/>
                          <a:ea typeface="HG丸ｺﾞｼｯｸM-PRO" panose="020F0600000000000000" pitchFamily="50" charset="-128"/>
                        </a:rPr>
                        <a:t>  </a:t>
                      </a:r>
                      <a:r>
                        <a:rPr kumimoji="1" lang="ja-JP" altLang="en-US" sz="1000" b="1" dirty="0" smtClean="0">
                          <a:latin typeface="HG丸ｺﾞｼｯｸM-PRO" panose="020F0600000000000000" pitchFamily="50" charset="-128"/>
                          <a:ea typeface="HG丸ｺﾞｼｯｸM-PRO" panose="020F0600000000000000" pitchFamily="50" charset="-128"/>
                        </a:rPr>
                        <a:t>災</a:t>
                      </a:r>
                      <a:r>
                        <a:rPr kumimoji="1" lang="ja-JP" altLang="en-US" sz="1000" b="1" baseline="0" dirty="0" smtClean="0">
                          <a:latin typeface="HG丸ｺﾞｼｯｸM-PRO" panose="020F0600000000000000" pitchFamily="50" charset="-128"/>
                          <a:ea typeface="HG丸ｺﾞｼｯｸM-PRO" panose="020F0600000000000000" pitchFamily="50" charset="-128"/>
                        </a:rPr>
                        <a:t>  </a:t>
                      </a:r>
                      <a:r>
                        <a:rPr kumimoji="1" lang="ja-JP" altLang="en-US" sz="1000" b="1" dirty="0" smtClean="0">
                          <a:latin typeface="HG丸ｺﾞｼｯｸM-PRO" panose="020F0600000000000000" pitchFamily="50" charset="-128"/>
                          <a:ea typeface="HG丸ｺﾞｼｯｸM-PRO" panose="020F0600000000000000" pitchFamily="50" charset="-128"/>
                        </a:rPr>
                        <a:t>危 </a:t>
                      </a:r>
                      <a:r>
                        <a:rPr kumimoji="1" lang="ja-JP" altLang="en-US" sz="1000" b="1" baseline="0" dirty="0" smtClean="0">
                          <a:latin typeface="HG丸ｺﾞｼｯｸM-PRO" panose="020F0600000000000000" pitchFamily="50" charset="-128"/>
                          <a:ea typeface="HG丸ｺﾞｼｯｸM-PRO" panose="020F0600000000000000" pitchFamily="50" charset="-128"/>
                        </a:rPr>
                        <a:t> </a:t>
                      </a:r>
                      <a:r>
                        <a:rPr kumimoji="1" lang="ja-JP" altLang="en-US" sz="1000" b="1" dirty="0" smtClean="0">
                          <a:latin typeface="HG丸ｺﾞｼｯｸM-PRO" panose="020F0600000000000000" pitchFamily="50" charset="-128"/>
                          <a:ea typeface="HG丸ｺﾞｼｯｸM-PRO" panose="020F0600000000000000" pitchFamily="50" charset="-128"/>
                        </a:rPr>
                        <a:t>機 </a:t>
                      </a:r>
                      <a:r>
                        <a:rPr kumimoji="1" lang="ja-JP" altLang="en-US" sz="1000" b="1" baseline="0" dirty="0" smtClean="0">
                          <a:latin typeface="HG丸ｺﾞｼｯｸM-PRO" panose="020F0600000000000000" pitchFamily="50" charset="-128"/>
                          <a:ea typeface="HG丸ｺﾞｼｯｸM-PRO" panose="020F0600000000000000" pitchFamily="50" charset="-128"/>
                        </a:rPr>
                        <a:t> </a:t>
                      </a:r>
                      <a:r>
                        <a:rPr kumimoji="1" lang="ja-JP" altLang="en-US" sz="1000" b="1" dirty="0" smtClean="0">
                          <a:latin typeface="HG丸ｺﾞｼｯｸM-PRO" panose="020F0600000000000000" pitchFamily="50" charset="-128"/>
                          <a:ea typeface="HG丸ｺﾞｼｯｸM-PRO" panose="020F0600000000000000" pitchFamily="50" charset="-128"/>
                        </a:rPr>
                        <a:t>管  理  課</a:t>
                      </a:r>
                      <a:r>
                        <a:rPr kumimoji="1" lang="ja-JP" altLang="en-US" sz="1000" dirty="0" smtClean="0">
                          <a:latin typeface="HG丸ｺﾞｼｯｸM-PRO" panose="020F0600000000000000" pitchFamily="50" charset="-128"/>
                          <a:ea typeface="HG丸ｺﾞｼｯｸM-PRO" panose="020F0600000000000000" pitchFamily="50" charset="-128"/>
                        </a:rPr>
                        <a:t>　０８３６－３４－８１３９</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49979595"/>
                  </a:ext>
                </a:extLst>
              </a:tr>
              <a:tr h="346550">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山口市</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山口市亀山町２番１号</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smtClean="0">
                          <a:latin typeface="HG丸ｺﾞｼｯｸM-PRO" panose="020F0600000000000000" pitchFamily="50" charset="-128"/>
                          <a:ea typeface="HG丸ｺﾞｼｯｸM-PRO" panose="020F0600000000000000" pitchFamily="50" charset="-128"/>
                        </a:rPr>
                        <a:t>防</a:t>
                      </a:r>
                      <a:r>
                        <a:rPr kumimoji="1" lang="ja-JP" altLang="en-US" sz="1000" b="1" baseline="0" dirty="0" smtClean="0">
                          <a:latin typeface="HG丸ｺﾞｼｯｸM-PRO" panose="020F0600000000000000" pitchFamily="50" charset="-128"/>
                          <a:ea typeface="HG丸ｺﾞｼｯｸM-PRO" panose="020F0600000000000000" pitchFamily="50" charset="-128"/>
                        </a:rPr>
                        <a:t>  </a:t>
                      </a:r>
                      <a:r>
                        <a:rPr kumimoji="1" lang="ja-JP" altLang="en-US" sz="1000" b="1" dirty="0" smtClean="0">
                          <a:latin typeface="HG丸ｺﾞｼｯｸM-PRO" panose="020F0600000000000000" pitchFamily="50" charset="-128"/>
                          <a:ea typeface="HG丸ｺﾞｼｯｸM-PRO" panose="020F0600000000000000" pitchFamily="50" charset="-128"/>
                        </a:rPr>
                        <a:t>災  危  機  管  理  課</a:t>
                      </a:r>
                      <a:r>
                        <a:rPr kumimoji="1" lang="ja-JP" altLang="en-US" sz="1000" dirty="0" smtClean="0">
                          <a:latin typeface="HG丸ｺﾞｼｯｸM-PRO" panose="020F0600000000000000" pitchFamily="50" charset="-128"/>
                          <a:ea typeface="HG丸ｺﾞｼｯｸM-PRO" panose="020F0600000000000000" pitchFamily="50" charset="-128"/>
                        </a:rPr>
                        <a:t>　０８３－９３４－２７２３</a:t>
                      </a:r>
                      <a:endParaRPr kumimoji="1" lang="en-US" altLang="ja-JP" sz="1000" dirty="0" smtClean="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4619063"/>
                  </a:ext>
                </a:extLst>
              </a:tr>
              <a:tr h="346550">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萩市</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萩市大字江向５１０</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smtClean="0">
                          <a:latin typeface="HG丸ｺﾞｼｯｸM-PRO" panose="020F0600000000000000" pitchFamily="50" charset="-128"/>
                          <a:ea typeface="HG丸ｺﾞｼｯｸM-PRO" panose="020F0600000000000000" pitchFamily="50" charset="-128"/>
                        </a:rPr>
                        <a:t>防</a:t>
                      </a:r>
                      <a:r>
                        <a:rPr kumimoji="1" lang="ja-JP" altLang="en-US" sz="1000" b="1" baseline="0" dirty="0" smtClean="0">
                          <a:latin typeface="HG丸ｺﾞｼｯｸM-PRO" panose="020F0600000000000000" pitchFamily="50" charset="-128"/>
                          <a:ea typeface="HG丸ｺﾞｼｯｸM-PRO" panose="020F0600000000000000" pitchFamily="50" charset="-128"/>
                        </a:rPr>
                        <a:t>  </a:t>
                      </a:r>
                      <a:r>
                        <a:rPr kumimoji="1" lang="ja-JP" altLang="en-US" sz="1000" b="1" dirty="0" smtClean="0">
                          <a:latin typeface="HG丸ｺﾞｼｯｸM-PRO" panose="020F0600000000000000" pitchFamily="50" charset="-128"/>
                          <a:ea typeface="HG丸ｺﾞｼｯｸM-PRO" panose="020F0600000000000000" pitchFamily="50" charset="-128"/>
                        </a:rPr>
                        <a:t>災  危  機  管  理  課   </a:t>
                      </a:r>
                      <a:r>
                        <a:rPr kumimoji="1" lang="ja-JP" altLang="en-US" sz="1000" dirty="0" smtClean="0">
                          <a:latin typeface="HG丸ｺﾞｼｯｸM-PRO" panose="020F0600000000000000" pitchFamily="50" charset="-128"/>
                          <a:ea typeface="HG丸ｺﾞｼｯｸM-PRO" panose="020F0600000000000000" pitchFamily="50" charset="-128"/>
                        </a:rPr>
                        <a:t>０８３８－２５－３８０８</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7049185"/>
                  </a:ext>
                </a:extLst>
              </a:tr>
              <a:tr h="346550">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防府市</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防府市寿町７番１号</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smtClean="0">
                          <a:latin typeface="HG丸ｺﾞｼｯｸM-PRO" panose="020F0600000000000000" pitchFamily="50" charset="-128"/>
                          <a:ea typeface="HG丸ｺﾞｼｯｸM-PRO" panose="020F0600000000000000" pitchFamily="50" charset="-128"/>
                        </a:rPr>
                        <a:t>防</a:t>
                      </a:r>
                      <a:r>
                        <a:rPr kumimoji="1" lang="ja-JP" altLang="en-US" sz="1000" b="1" baseline="0" dirty="0" smtClean="0">
                          <a:latin typeface="HG丸ｺﾞｼｯｸM-PRO" panose="020F0600000000000000" pitchFamily="50" charset="-128"/>
                          <a:ea typeface="HG丸ｺﾞｼｯｸM-PRO" panose="020F0600000000000000" pitchFamily="50" charset="-128"/>
                        </a:rPr>
                        <a:t>  </a:t>
                      </a:r>
                      <a:r>
                        <a:rPr kumimoji="1" lang="ja-JP" altLang="en-US" sz="1000" b="1" dirty="0" smtClean="0">
                          <a:latin typeface="HG丸ｺﾞｼｯｸM-PRO" panose="020F0600000000000000" pitchFamily="50" charset="-128"/>
                          <a:ea typeface="HG丸ｺﾞｼｯｸM-PRO" panose="020F0600000000000000" pitchFamily="50" charset="-128"/>
                        </a:rPr>
                        <a:t>災  危  機  管  理  課</a:t>
                      </a:r>
                      <a:r>
                        <a:rPr kumimoji="1" lang="ja-JP" altLang="en-US" sz="1000" b="1" baseline="0" dirty="0" smtClean="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０８３５－２５－２１１５</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8411451"/>
                  </a:ext>
                </a:extLst>
              </a:tr>
              <a:tr h="340132">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下松市</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950" dirty="0" smtClean="0">
                          <a:latin typeface="HG丸ｺﾞｼｯｸM-PRO" panose="020F0600000000000000" pitchFamily="50" charset="-128"/>
                          <a:ea typeface="HG丸ｺﾞｼｯｸM-PRO" panose="020F0600000000000000" pitchFamily="50" charset="-128"/>
                        </a:rPr>
                        <a:t>下松市大手町３－３－３</a:t>
                      </a:r>
                      <a:endParaRPr kumimoji="1" lang="ja-JP" altLang="en-US" sz="95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smtClean="0">
                          <a:latin typeface="HG丸ｺﾞｼｯｸM-PRO" panose="020F0600000000000000" pitchFamily="50" charset="-128"/>
                          <a:ea typeface="HG丸ｺﾞｼｯｸM-PRO" panose="020F0600000000000000" pitchFamily="50" charset="-128"/>
                        </a:rPr>
                        <a:t>総務課　防災危機管理室</a:t>
                      </a:r>
                      <a:r>
                        <a:rPr kumimoji="1" lang="ja-JP" altLang="en-US" sz="1000" dirty="0" smtClean="0">
                          <a:latin typeface="HG丸ｺﾞｼｯｸM-PRO" panose="020F0600000000000000" pitchFamily="50" charset="-128"/>
                          <a:ea typeface="HG丸ｺﾞｼｯｸM-PRO" panose="020F0600000000000000" pitchFamily="50" charset="-128"/>
                        </a:rPr>
                        <a:t>　０８３３－４５－１８３２</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6680419"/>
                  </a:ext>
                </a:extLst>
              </a:tr>
              <a:tr h="333715">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岩国市</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900" dirty="0" smtClean="0">
                          <a:latin typeface="HG丸ｺﾞｼｯｸM-PRO" panose="020F0600000000000000" pitchFamily="50" charset="-128"/>
                          <a:ea typeface="HG丸ｺﾞｼｯｸM-PRO" panose="020F0600000000000000" pitchFamily="50" charset="-128"/>
                        </a:rPr>
                        <a:t>岩国市今津１－１４－５１</a:t>
                      </a:r>
                      <a:endParaRPr kumimoji="1" lang="ja-JP" altLang="en-US" sz="9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smtClean="0">
                          <a:latin typeface="HG丸ｺﾞｼｯｸM-PRO" panose="020F0600000000000000" pitchFamily="50" charset="-128"/>
                          <a:ea typeface="HG丸ｺﾞｼｯｸM-PRO" panose="020F0600000000000000" pitchFamily="50" charset="-128"/>
                        </a:rPr>
                        <a:t>危　</a:t>
                      </a:r>
                      <a:r>
                        <a:rPr kumimoji="1" lang="ja-JP" altLang="en-US" sz="1000" b="1" baseline="0" dirty="0" smtClean="0">
                          <a:latin typeface="HG丸ｺﾞｼｯｸM-PRO" panose="020F0600000000000000" pitchFamily="50" charset="-128"/>
                          <a:ea typeface="HG丸ｺﾞｼｯｸM-PRO" panose="020F0600000000000000" pitchFamily="50" charset="-128"/>
                        </a:rPr>
                        <a:t> </a:t>
                      </a:r>
                      <a:r>
                        <a:rPr kumimoji="1" lang="ja-JP" altLang="en-US" sz="1000" b="1" dirty="0" smtClean="0">
                          <a:latin typeface="HG丸ｺﾞｼｯｸM-PRO" panose="020F0600000000000000" pitchFamily="50" charset="-128"/>
                          <a:ea typeface="HG丸ｺﾞｼｯｸM-PRO" panose="020F0600000000000000" pitchFamily="50" charset="-128"/>
                        </a:rPr>
                        <a:t>機　 管 　理 　</a:t>
                      </a:r>
                      <a:r>
                        <a:rPr kumimoji="1" lang="ja-JP" altLang="en-US" sz="1000" dirty="0" smtClean="0">
                          <a:latin typeface="HG丸ｺﾞｼｯｸM-PRO" panose="020F0600000000000000" pitchFamily="50" charset="-128"/>
                          <a:ea typeface="HG丸ｺﾞｼｯｸM-PRO" panose="020F0600000000000000" pitchFamily="50" charset="-128"/>
                        </a:rPr>
                        <a:t>課　</a:t>
                      </a:r>
                      <a:r>
                        <a:rPr kumimoji="1" lang="ja-JP" altLang="en-US" sz="1000" baseline="0" dirty="0" smtClean="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０８２７－２９－５１１９</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1626820"/>
                  </a:ext>
                </a:extLst>
              </a:tr>
              <a:tr h="421422">
                <a:tc rowSpan="2">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光市</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en-US" altLang="ja-JP" sz="700" dirty="0" smtClean="0">
                          <a:latin typeface="HG丸ｺﾞｼｯｸM-PRO" panose="020F0600000000000000" pitchFamily="50" charset="-128"/>
                          <a:ea typeface="HG丸ｺﾞｼｯｸM-PRO" panose="020F0600000000000000" pitchFamily="50" charset="-128"/>
                        </a:rPr>
                        <a:t>【</a:t>
                      </a:r>
                      <a:r>
                        <a:rPr kumimoji="1" lang="ja-JP" altLang="en-US" sz="700" dirty="0" smtClean="0">
                          <a:latin typeface="HG丸ｺﾞｼｯｸM-PRO" panose="020F0600000000000000" pitchFamily="50" charset="-128"/>
                          <a:ea typeface="HG丸ｺﾞｼｯｸM-PRO" panose="020F0600000000000000" pitchFamily="50" charset="-128"/>
                        </a:rPr>
                        <a:t>光市総合福祉センター</a:t>
                      </a:r>
                      <a:r>
                        <a:rPr kumimoji="1" lang="en-US" altLang="ja-JP" sz="700" dirty="0" smtClean="0">
                          <a:latin typeface="HG丸ｺﾞｼｯｸM-PRO" panose="020F0600000000000000" pitchFamily="50" charset="-128"/>
                          <a:ea typeface="HG丸ｺﾞｼｯｸM-PRO" panose="020F0600000000000000" pitchFamily="50" charset="-128"/>
                        </a:rPr>
                        <a:t>】</a:t>
                      </a:r>
                    </a:p>
                    <a:p>
                      <a:r>
                        <a:rPr kumimoji="1" lang="ja-JP" altLang="en-US" sz="700" dirty="0" smtClean="0">
                          <a:latin typeface="HG丸ｺﾞｼｯｸM-PRO" panose="020F0600000000000000" pitchFamily="50" charset="-128"/>
                          <a:ea typeface="HG丸ｺﾞｼｯｸM-PRO" panose="020F0600000000000000" pitchFamily="50" charset="-128"/>
                        </a:rPr>
                        <a:t>（あい</a:t>
                      </a:r>
                      <a:r>
                        <a:rPr kumimoji="1" lang="ja-JP" altLang="en-US" sz="700" dirty="0" err="1" smtClean="0">
                          <a:latin typeface="HG丸ｺﾞｼｯｸM-PRO" panose="020F0600000000000000" pitchFamily="50" charset="-128"/>
                          <a:ea typeface="HG丸ｺﾞｼｯｸM-PRO" panose="020F0600000000000000" pitchFamily="50" charset="-128"/>
                        </a:rPr>
                        <a:t>ぱ</a:t>
                      </a:r>
                      <a:r>
                        <a:rPr kumimoji="1" lang="ja-JP" altLang="en-US" sz="700" dirty="0" smtClean="0">
                          <a:latin typeface="HG丸ｺﾞｼｯｸM-PRO" panose="020F0600000000000000" pitchFamily="50" charset="-128"/>
                          <a:ea typeface="HG丸ｺﾞｼｯｸM-PRO" panose="020F0600000000000000" pitchFamily="50" charset="-128"/>
                        </a:rPr>
                        <a:t>ー</a:t>
                      </a:r>
                      <a:r>
                        <a:rPr kumimoji="1" lang="ja-JP" altLang="en-US" sz="700" dirty="0" err="1" smtClean="0">
                          <a:latin typeface="HG丸ｺﾞｼｯｸM-PRO" panose="020F0600000000000000" pitchFamily="50" charset="-128"/>
                          <a:ea typeface="HG丸ｺﾞｼｯｸM-PRO" panose="020F0600000000000000" pitchFamily="50" charset="-128"/>
                        </a:rPr>
                        <a:t>く</a:t>
                      </a:r>
                      <a:r>
                        <a:rPr kumimoji="1" lang="ja-JP" altLang="en-US" sz="700" dirty="0" smtClean="0">
                          <a:latin typeface="HG丸ｺﾞｼｯｸM-PRO" panose="020F0600000000000000" pitchFamily="50" charset="-128"/>
                          <a:ea typeface="HG丸ｺﾞｼｯｸM-PRO" panose="020F0600000000000000" pitchFamily="50" charset="-128"/>
                        </a:rPr>
                        <a:t>光）</a:t>
                      </a:r>
                      <a:endParaRPr kumimoji="1" lang="en-US" altLang="ja-JP" sz="700" dirty="0" smtClean="0">
                        <a:latin typeface="HG丸ｺﾞｼｯｸM-PRO" panose="020F0600000000000000" pitchFamily="50" charset="-128"/>
                        <a:ea typeface="HG丸ｺﾞｼｯｸM-PRO" panose="020F0600000000000000" pitchFamily="50" charset="-128"/>
                      </a:endParaRPr>
                    </a:p>
                    <a:p>
                      <a:r>
                        <a:rPr kumimoji="1" lang="ja-JP" altLang="en-US" sz="700" dirty="0" smtClean="0">
                          <a:latin typeface="HG丸ｺﾞｼｯｸM-PRO" panose="020F0600000000000000" pitchFamily="50" charset="-128"/>
                          <a:ea typeface="HG丸ｺﾞｼｯｸM-PRO" panose="020F0600000000000000" pitchFamily="50" charset="-128"/>
                        </a:rPr>
                        <a:t>光市光井二丁目２番１号</a:t>
                      </a:r>
                      <a:endParaRPr kumimoji="1" lang="en-US" altLang="ja-JP" sz="700" dirty="0" smtClean="0">
                        <a:latin typeface="HG丸ｺﾞｼｯｸM-PRO" panose="020F0600000000000000" pitchFamily="50" charset="-128"/>
                        <a:ea typeface="HG丸ｺﾞｼｯｸM-PRO" panose="020F0600000000000000" pitchFamily="50" charset="-128"/>
                      </a:endParaRPr>
                    </a:p>
                    <a:p>
                      <a:r>
                        <a:rPr kumimoji="1" lang="en-US" altLang="ja-JP" sz="600" dirty="0" smtClean="0">
                          <a:latin typeface="HG丸ｺﾞｼｯｸM-PRO" panose="020F0600000000000000" pitchFamily="50" charset="-128"/>
                          <a:ea typeface="HG丸ｺﾞｼｯｸM-PRO" panose="020F0600000000000000" pitchFamily="50" charset="-128"/>
                        </a:rPr>
                        <a:t>※</a:t>
                      </a:r>
                      <a:r>
                        <a:rPr kumimoji="1" lang="ja-JP" altLang="en-US" sz="600" u="sng" dirty="0" smtClean="0">
                          <a:latin typeface="HG丸ｺﾞｼｯｸM-PRO" panose="020F0600000000000000" pitchFamily="50" charset="-128"/>
                          <a:ea typeface="HG丸ｺﾞｼｯｸM-PRO" panose="020F0600000000000000" pitchFamily="50" charset="-128"/>
                        </a:rPr>
                        <a:t>高齢者支援課、福祉総務課、健康増</a:t>
                      </a:r>
                      <a:endParaRPr kumimoji="1" lang="en-US" altLang="ja-JP" sz="600" u="sng" dirty="0" smtClean="0">
                        <a:latin typeface="HG丸ｺﾞｼｯｸM-PRO" panose="020F0600000000000000" pitchFamily="50" charset="-128"/>
                        <a:ea typeface="HG丸ｺﾞｼｯｸM-PRO" panose="020F0600000000000000" pitchFamily="50" charset="-128"/>
                      </a:endParaRPr>
                    </a:p>
                    <a:p>
                      <a:r>
                        <a:rPr kumimoji="1" lang="ja-JP" altLang="en-US" sz="600" u="none" dirty="0" smtClean="0">
                          <a:latin typeface="HG丸ｺﾞｼｯｸM-PRO" panose="020F0600000000000000" pitchFamily="50" charset="-128"/>
                          <a:ea typeface="HG丸ｺﾞｼｯｸM-PRO" panose="020F0600000000000000" pitchFamily="50" charset="-128"/>
                        </a:rPr>
                        <a:t>　</a:t>
                      </a:r>
                      <a:r>
                        <a:rPr kumimoji="1" lang="ja-JP" altLang="en-US" sz="600" u="sng" dirty="0" smtClean="0">
                          <a:latin typeface="HG丸ｺﾞｼｯｸM-PRO" panose="020F0600000000000000" pitchFamily="50" charset="-128"/>
                          <a:ea typeface="HG丸ｺﾞｼｯｸM-PRO" panose="020F0600000000000000" pitchFamily="50" charset="-128"/>
                        </a:rPr>
                        <a:t>進課、こども家庭課はこちら</a:t>
                      </a:r>
                      <a:endParaRPr kumimoji="1" lang="en-US" altLang="ja-JP" sz="600" u="sng" dirty="0" smtClean="0">
                        <a:latin typeface="HG丸ｺﾞｼｯｸM-PRO" panose="020F0600000000000000" pitchFamily="50" charset="-128"/>
                        <a:ea typeface="HG丸ｺﾞｼｯｸM-PRO" panose="020F0600000000000000" pitchFamily="50" charset="-128"/>
                      </a:endParaRPr>
                    </a:p>
                    <a:p>
                      <a:endParaRPr kumimoji="1" lang="en-US" altLang="ja-JP" sz="500" dirty="0" smtClean="0">
                        <a:latin typeface="HG丸ｺﾞｼｯｸM-PRO" panose="020F0600000000000000" pitchFamily="50" charset="-128"/>
                        <a:ea typeface="HG丸ｺﾞｼｯｸM-PRO" panose="020F0600000000000000" pitchFamily="50" charset="-128"/>
                      </a:endParaRPr>
                    </a:p>
                    <a:p>
                      <a:r>
                        <a:rPr kumimoji="1" lang="en-US" altLang="ja-JP" sz="700" dirty="0" smtClean="0">
                          <a:latin typeface="HG丸ｺﾞｼｯｸM-PRO" panose="020F0600000000000000" pitchFamily="50" charset="-128"/>
                          <a:ea typeface="HG丸ｺﾞｼｯｸM-PRO" panose="020F0600000000000000" pitchFamily="50" charset="-128"/>
                        </a:rPr>
                        <a:t>【</a:t>
                      </a:r>
                      <a:r>
                        <a:rPr kumimoji="1" lang="ja-JP" altLang="en-US" sz="700" dirty="0" smtClean="0">
                          <a:latin typeface="HG丸ｺﾞｼｯｸM-PRO" panose="020F0600000000000000" pitchFamily="50" charset="-128"/>
                          <a:ea typeface="HG丸ｺﾞｼｯｸM-PRO" panose="020F0600000000000000" pitchFamily="50" charset="-128"/>
                        </a:rPr>
                        <a:t>光市教育委員会</a:t>
                      </a:r>
                      <a:r>
                        <a:rPr kumimoji="1" lang="en-US" altLang="ja-JP" sz="700" dirty="0" smtClean="0">
                          <a:latin typeface="HG丸ｺﾞｼｯｸM-PRO" panose="020F0600000000000000" pitchFamily="50" charset="-128"/>
                          <a:ea typeface="HG丸ｺﾞｼｯｸM-PRO" panose="020F0600000000000000" pitchFamily="50" charset="-128"/>
                        </a:rPr>
                        <a:t>】</a:t>
                      </a:r>
                    </a:p>
                    <a:p>
                      <a:r>
                        <a:rPr kumimoji="1" lang="ja-JP" altLang="en-US" sz="700" dirty="0" smtClean="0">
                          <a:latin typeface="HG丸ｺﾞｼｯｸM-PRO" panose="020F0600000000000000" pitchFamily="50" charset="-128"/>
                          <a:ea typeface="HG丸ｺﾞｼｯｸM-PRO" panose="020F0600000000000000" pitchFamily="50" charset="-128"/>
                        </a:rPr>
                        <a:t>光市光井九丁目</a:t>
                      </a:r>
                      <a:r>
                        <a:rPr kumimoji="1" lang="en-US" altLang="ja-JP" sz="700" dirty="0" smtClean="0">
                          <a:latin typeface="HG丸ｺﾞｼｯｸM-PRO" panose="020F0600000000000000" pitchFamily="50" charset="-128"/>
                          <a:ea typeface="HG丸ｺﾞｼｯｸM-PRO" panose="020F0600000000000000" pitchFamily="50" charset="-128"/>
                        </a:rPr>
                        <a:t>18</a:t>
                      </a:r>
                      <a:r>
                        <a:rPr kumimoji="1" lang="ja-JP" altLang="en-US" sz="700" dirty="0" smtClean="0">
                          <a:latin typeface="HG丸ｺﾞｼｯｸM-PRO" panose="020F0600000000000000" pitchFamily="50" charset="-128"/>
                          <a:ea typeface="HG丸ｺﾞｼｯｸM-PRO" panose="020F0600000000000000" pitchFamily="50" charset="-128"/>
                        </a:rPr>
                        <a:t>番３号</a:t>
                      </a:r>
                      <a:endParaRPr kumimoji="1" lang="en-US" altLang="ja-JP" sz="700" dirty="0" smtClean="0">
                        <a:latin typeface="HG丸ｺﾞｼｯｸM-PRO" panose="020F0600000000000000" pitchFamily="50" charset="-128"/>
                        <a:ea typeface="HG丸ｺﾞｼｯｸM-PRO" panose="020F0600000000000000" pitchFamily="50" charset="-128"/>
                      </a:endParaRPr>
                    </a:p>
                    <a:p>
                      <a:r>
                        <a:rPr kumimoji="1" lang="en-US" altLang="ja-JP" sz="600" dirty="0" smtClean="0">
                          <a:latin typeface="HG丸ｺﾞｼｯｸM-PRO" panose="020F0600000000000000" pitchFamily="50" charset="-128"/>
                          <a:ea typeface="HG丸ｺﾞｼｯｸM-PRO" panose="020F0600000000000000" pitchFamily="50" charset="-128"/>
                        </a:rPr>
                        <a:t>※</a:t>
                      </a:r>
                      <a:r>
                        <a:rPr kumimoji="1" lang="ja-JP" altLang="en-US" sz="600" u="sng" dirty="0" smtClean="0">
                          <a:latin typeface="HG丸ｺﾞｼｯｸM-PRO" panose="020F0600000000000000" pitchFamily="50" charset="-128"/>
                          <a:ea typeface="HG丸ｺﾞｼｯｸM-PRO" panose="020F0600000000000000" pitchFamily="50" charset="-128"/>
                        </a:rPr>
                        <a:t>学校教育課、文化・社会教育課はこちら</a:t>
                      </a:r>
                      <a:endParaRPr kumimoji="1" lang="en-US" altLang="ja-JP" sz="600" u="sng" dirty="0" smtClean="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700"/>
                        </a:lnSpc>
                      </a:pPr>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高齢者支援課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（高齢者施設・</a:t>
                      </a:r>
                      <a:r>
                        <a:rPr kumimoji="1" lang="ja-JP" altLang="en-US" sz="700" dirty="0" smtClean="0">
                          <a:latin typeface="HG丸ｺﾞｼｯｸM-PRO" panose="020F0600000000000000" pitchFamily="50" charset="-128"/>
                          <a:ea typeface="HG丸ｺﾞｼｯｸM-PRO" panose="020F0600000000000000" pitchFamily="50" charset="-128"/>
                        </a:rPr>
                        <a:t>介護保険</a:t>
                      </a:r>
                      <a:r>
                        <a:rPr kumimoji="1" lang="ja-JP" altLang="en-US" sz="700" dirty="0">
                          <a:latin typeface="HG丸ｺﾞｼｯｸM-PRO" panose="020F0600000000000000" pitchFamily="50" charset="-128"/>
                          <a:ea typeface="HG丸ｺﾞｼｯｸM-PRO" panose="020F0600000000000000" pitchFamily="50" charset="-128"/>
                        </a:rPr>
                        <a:t>施設の方）</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smtClean="0">
                          <a:latin typeface="HG丸ｺﾞｼｯｸM-PRO" panose="020F0600000000000000" pitchFamily="50" charset="-128"/>
                          <a:ea typeface="HG丸ｺﾞｼｯｸM-PRO" panose="020F0600000000000000" pitchFamily="50" charset="-128"/>
                        </a:rPr>
                        <a:t>0833-74-3003</a:t>
                      </a:r>
                      <a:endParaRPr kumimoji="1" lang="ja-JP" altLang="en-US" sz="7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福祉総務課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600" dirty="0">
                          <a:latin typeface="HG丸ｺﾞｼｯｸM-PRO" panose="020F0600000000000000" pitchFamily="50" charset="-128"/>
                          <a:ea typeface="HG丸ｺﾞｼｯｸM-PRO" panose="020F0600000000000000" pitchFamily="50" charset="-128"/>
                        </a:rPr>
                        <a:t>（障害者福祉施設の方）</a:t>
                      </a:r>
                    </a:p>
                    <a:p>
                      <a:pPr>
                        <a:lnSpc>
                          <a:spcPts val="300"/>
                        </a:lnSpc>
                      </a:pPr>
                      <a:r>
                        <a:rPr kumimoji="1" lang="ja-JP" altLang="en-US" sz="700" dirty="0">
                          <a:latin typeface="HG丸ｺﾞｼｯｸM-PRO" panose="020F0600000000000000" pitchFamily="50" charset="-128"/>
                          <a:ea typeface="HG丸ｺﾞｼｯｸM-PRO" panose="020F0600000000000000" pitchFamily="50" charset="-128"/>
                        </a:rPr>
                        <a:t>　</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0833-74-3001</a:t>
                      </a:r>
                      <a:endParaRPr kumimoji="1" lang="ja-JP" altLang="en-US" sz="700" dirty="0">
                        <a:latin typeface="HG丸ｺﾞｼｯｸM-PRO" panose="020F0600000000000000" pitchFamily="50" charset="-128"/>
                        <a:ea typeface="HG丸ｺﾞｼｯｸM-PRO" panose="020F0600000000000000" pitchFamily="50" charset="-128"/>
                      </a:endParaRPr>
                    </a:p>
                  </a:txBody>
                  <a:tcPr anchor="ctr">
                    <a:lnT w="12700" cap="flat" cmpd="sng" algn="ctr">
                      <a:solidFill>
                        <a:schemeClr val="tx1"/>
                      </a:solidFill>
                      <a:prstDash val="solid"/>
                      <a:round/>
                      <a:headEnd type="none" w="med" len="med"/>
                      <a:tailEnd type="none" w="med" len="med"/>
                    </a:lnT>
                  </a:tcPr>
                </a:tc>
                <a:tc>
                  <a:txBody>
                    <a:bodyPr/>
                    <a:lstStyle/>
                    <a:p>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学校教育課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600" dirty="0">
                          <a:latin typeface="HG丸ｺﾞｼｯｸM-PRO" panose="020F0600000000000000" pitchFamily="50" charset="-128"/>
                          <a:ea typeface="HG丸ｺﾞｼｯｸM-PRO" panose="020F0600000000000000" pitchFamily="50" charset="-128"/>
                        </a:rPr>
                        <a:t>（小学校・中学校の方）</a:t>
                      </a:r>
                      <a:endParaRPr kumimoji="1" lang="en-US" altLang="ja-JP" sz="600" dirty="0">
                        <a:latin typeface="HG丸ｺﾞｼｯｸM-PRO" panose="020F0600000000000000" pitchFamily="50" charset="-128"/>
                        <a:ea typeface="HG丸ｺﾞｼｯｸM-PRO" panose="020F0600000000000000" pitchFamily="50" charset="-128"/>
                      </a:endParaRPr>
                    </a:p>
                    <a:p>
                      <a:pPr>
                        <a:lnSpc>
                          <a:spcPts val="300"/>
                        </a:lnSpc>
                      </a:pPr>
                      <a:r>
                        <a:rPr kumimoji="1" lang="ja-JP" altLang="en-US" sz="700" dirty="0">
                          <a:latin typeface="HG丸ｺﾞｼｯｸM-PRO" panose="020F0600000000000000" pitchFamily="50" charset="-128"/>
                          <a:ea typeface="HG丸ｺﾞｼｯｸM-PRO" panose="020F0600000000000000" pitchFamily="50" charset="-128"/>
                        </a:rPr>
                        <a:t>　</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0833-74-3602</a:t>
                      </a:r>
                      <a:endParaRPr kumimoji="1" lang="ja-JP" altLang="en-US" sz="7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l" defTabSz="644909" rtl="0" eaLnBrk="1" fontAlgn="auto" latinLnBrk="0" hangingPunct="1">
                        <a:lnSpc>
                          <a:spcPct val="100000"/>
                        </a:lnSpc>
                        <a:spcBef>
                          <a:spcPts val="0"/>
                        </a:spcBef>
                        <a:spcAft>
                          <a:spcPts val="0"/>
                        </a:spcAft>
                        <a:buClrTx/>
                        <a:buSzTx/>
                        <a:buFontTx/>
                        <a:buNone/>
                        <a:tabLst/>
                        <a:defRPr/>
                      </a:pPr>
                      <a:endParaRPr kumimoji="1" lang="en-US" altLang="ja-JP" sz="600" dirty="0" smtClean="0">
                        <a:solidFill>
                          <a:srgbClr val="0099CC"/>
                        </a:solidFill>
                        <a:latin typeface="HG丸ｺﾞｼｯｸM-PRO" panose="020F0600000000000000" pitchFamily="50" charset="-128"/>
                        <a:ea typeface="HG丸ｺﾞｼｯｸM-PRO" panose="020F0600000000000000" pitchFamily="50" charset="-128"/>
                        <a:hlinkClick r:id="rId3"/>
                      </a:endParaRPr>
                    </a:p>
                    <a:p>
                      <a:pPr marL="0" marR="0" lvl="0" indent="0" algn="l" defTabSz="644909" rtl="0" eaLnBrk="1" fontAlgn="auto" latinLnBrk="0" hangingPunct="1">
                        <a:lnSpc>
                          <a:spcPct val="100000"/>
                        </a:lnSpc>
                        <a:spcBef>
                          <a:spcPts val="0"/>
                        </a:spcBef>
                        <a:spcAft>
                          <a:spcPts val="0"/>
                        </a:spcAft>
                        <a:buClrTx/>
                        <a:buSzTx/>
                        <a:buFontTx/>
                        <a:buNone/>
                        <a:tabLst/>
                        <a:defRPr/>
                      </a:pPr>
                      <a:endParaRPr kumimoji="1" lang="en-US" altLang="ja-JP" sz="600" dirty="0" smtClean="0">
                        <a:solidFill>
                          <a:srgbClr val="0099CC"/>
                        </a:solidFill>
                        <a:latin typeface="HG丸ｺﾞｼｯｸM-PRO" panose="020F0600000000000000" pitchFamily="50" charset="-128"/>
                        <a:ea typeface="HG丸ｺﾞｼｯｸM-PRO" panose="020F0600000000000000" pitchFamily="50" charset="-128"/>
                        <a:hlinkClick r:id="rId3"/>
                      </a:endParaRPr>
                    </a:p>
                    <a:p>
                      <a:pPr marL="0" marR="0" lvl="0" indent="0" algn="l" defTabSz="644909" rtl="0" eaLnBrk="1" fontAlgn="auto" latinLnBrk="0" hangingPunct="1">
                        <a:lnSpc>
                          <a:spcPct val="100000"/>
                        </a:lnSpc>
                        <a:spcBef>
                          <a:spcPts val="0"/>
                        </a:spcBef>
                        <a:spcAft>
                          <a:spcPts val="0"/>
                        </a:spcAft>
                        <a:buClrTx/>
                        <a:buSzTx/>
                        <a:buFontTx/>
                        <a:buNone/>
                        <a:tabLst/>
                        <a:defRPr/>
                      </a:pPr>
                      <a:endParaRPr kumimoji="1" lang="en-US" altLang="ja-JP" sz="600" dirty="0" smtClean="0">
                        <a:solidFill>
                          <a:srgbClr val="0099CC"/>
                        </a:solidFill>
                        <a:latin typeface="HG丸ｺﾞｼｯｸM-PRO" panose="020F0600000000000000" pitchFamily="50" charset="-128"/>
                        <a:ea typeface="HG丸ｺﾞｼｯｸM-PRO" panose="020F0600000000000000" pitchFamily="50" charset="-128"/>
                        <a:hlinkClick r:id="rId3"/>
                      </a:endParaRPr>
                    </a:p>
                    <a:p>
                      <a:pPr marL="0" marR="0" lvl="0" indent="0" algn="l" defTabSz="644909" rtl="0" eaLnBrk="1" fontAlgn="auto" latinLnBrk="0" hangingPunct="1">
                        <a:lnSpc>
                          <a:spcPct val="100000"/>
                        </a:lnSpc>
                        <a:spcBef>
                          <a:spcPts val="0"/>
                        </a:spcBef>
                        <a:spcAft>
                          <a:spcPts val="0"/>
                        </a:spcAft>
                        <a:buClrTx/>
                        <a:buSzTx/>
                        <a:buFontTx/>
                        <a:buNone/>
                        <a:tabLst/>
                        <a:defRPr/>
                      </a:pPr>
                      <a:endParaRPr kumimoji="1" lang="en-US" altLang="ja-JP" sz="600" dirty="0" smtClean="0">
                        <a:solidFill>
                          <a:srgbClr val="0099CC"/>
                        </a:solidFill>
                        <a:latin typeface="HG丸ｺﾞｼｯｸM-PRO" panose="020F0600000000000000" pitchFamily="50" charset="-128"/>
                        <a:ea typeface="HG丸ｺﾞｼｯｸM-PRO" panose="020F0600000000000000" pitchFamily="50" charset="-128"/>
                        <a:hlinkClick r:id="rId3"/>
                      </a:endParaRPr>
                    </a:p>
                    <a:p>
                      <a:pPr marL="0" marR="0" lvl="0" indent="0" algn="l" defTabSz="644909" rtl="0" eaLnBrk="1" fontAlgn="auto" latinLnBrk="0" hangingPunct="1">
                        <a:lnSpc>
                          <a:spcPct val="100000"/>
                        </a:lnSpc>
                        <a:spcBef>
                          <a:spcPts val="0"/>
                        </a:spcBef>
                        <a:spcAft>
                          <a:spcPts val="0"/>
                        </a:spcAft>
                        <a:buClrTx/>
                        <a:buSzTx/>
                        <a:buFontTx/>
                        <a:buNone/>
                        <a:tabLst/>
                        <a:defRPr/>
                      </a:pPr>
                      <a:r>
                        <a:rPr kumimoji="1" lang="en-US" altLang="ja-JP" sz="600" dirty="0" smtClean="0">
                          <a:solidFill>
                            <a:srgbClr val="0099CC"/>
                          </a:solidFill>
                          <a:latin typeface="HG丸ｺﾞｼｯｸM-PRO" panose="020F0600000000000000" pitchFamily="50" charset="-128"/>
                          <a:ea typeface="HG丸ｺﾞｼｯｸM-PRO" panose="020F0600000000000000" pitchFamily="50" charset="-128"/>
                          <a:hlinkClick r:id="rId4"/>
                        </a:rPr>
                        <a:t>https://www.city.hikari.lg.jp/soshiki/2/bosai/kurashi/1/2003.html</a:t>
                      </a:r>
                      <a:endParaRPr kumimoji="1" lang="ja-JP" altLang="en-US" sz="600" dirty="0" smtClean="0">
                        <a:solidFill>
                          <a:srgbClr val="0099CC"/>
                        </a:solidFill>
                        <a:latin typeface="HG丸ｺﾞｼｯｸM-PRO" panose="020F0600000000000000" pitchFamily="50" charset="-128"/>
                        <a:ea typeface="HG丸ｺﾞｼｯｸM-PRO" panose="020F0600000000000000" pitchFamily="50" charset="-128"/>
                      </a:endParaRPr>
                    </a:p>
                    <a:p>
                      <a:pPr marL="0" marR="0" lvl="0" indent="0" algn="l" defTabSz="644909" rtl="0" eaLnBrk="1" fontAlgn="auto" latinLnBrk="0" hangingPunct="1">
                        <a:lnSpc>
                          <a:spcPct val="100000"/>
                        </a:lnSpc>
                        <a:spcBef>
                          <a:spcPts val="0"/>
                        </a:spcBef>
                        <a:spcAft>
                          <a:spcPts val="0"/>
                        </a:spcAft>
                        <a:buClrTx/>
                        <a:buSzTx/>
                        <a:buFontTx/>
                        <a:buNone/>
                        <a:tabLst/>
                        <a:defRPr/>
                      </a:pPr>
                      <a:endParaRPr kumimoji="1" lang="en-US" altLang="ja-JP" sz="600" dirty="0" smtClean="0">
                        <a:solidFill>
                          <a:srgbClr val="0099CC"/>
                        </a:solidFill>
                        <a:latin typeface="HG丸ｺﾞｼｯｸM-PRO" panose="020F0600000000000000" pitchFamily="50" charset="-128"/>
                        <a:ea typeface="HG丸ｺﾞｼｯｸM-PRO" panose="020F0600000000000000" pitchFamily="50" charset="-128"/>
                        <a:hlinkClick r:id="rId3"/>
                      </a:endParaRPr>
                    </a:p>
                    <a:p>
                      <a:endParaRPr kumimoji="1" lang="ja-JP" altLang="en-US" sz="6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959756"/>
                  </a:ext>
                </a:extLst>
              </a:tr>
              <a:tr h="541217">
                <a:tc v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700" b="1" dirty="0">
                          <a:latin typeface="HG丸ｺﾞｼｯｸM-PRO" panose="020F0600000000000000" pitchFamily="50" charset="-128"/>
                          <a:ea typeface="HG丸ｺﾞｼｯｸM-PRO" panose="020F0600000000000000" pitchFamily="50" charset="-128"/>
                        </a:rPr>
                        <a:t>　</a:t>
                      </a:r>
                      <a:r>
                        <a:rPr kumimoji="1" lang="ja-JP" altLang="en-US" sz="700" b="1" dirty="0" smtClean="0">
                          <a:latin typeface="HG丸ｺﾞｼｯｸM-PRO" panose="020F0600000000000000" pitchFamily="50" charset="-128"/>
                          <a:ea typeface="HG丸ｺﾞｼｯｸM-PRO" panose="020F0600000000000000" pitchFamily="50" charset="-128"/>
                        </a:rPr>
                        <a:t>健康</a:t>
                      </a:r>
                      <a:r>
                        <a:rPr kumimoji="1" lang="ja-JP" altLang="en-US" sz="700" b="1" dirty="0">
                          <a:latin typeface="HG丸ｺﾞｼｯｸM-PRO" panose="020F0600000000000000" pitchFamily="50" charset="-128"/>
                          <a:ea typeface="HG丸ｺﾞｼｯｸM-PRO" panose="020F0600000000000000" pitchFamily="50" charset="-128"/>
                        </a:rPr>
                        <a:t>増進課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（医療施設の方）</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300"/>
                        </a:lnSpc>
                      </a:pP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0833-74-3007</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nSpc>
                          <a:spcPts val="700"/>
                        </a:lnSpc>
                      </a:pPr>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こども家庭課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（保育所・保育事業所</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・幼稚園の方）</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950"/>
                        </a:lnSpc>
                        <a:spcBef>
                          <a:spcPts val="0"/>
                        </a:spcBef>
                      </a:pPr>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0833-74-3005</a:t>
                      </a:r>
                      <a:endParaRPr kumimoji="1" lang="ja-JP" altLang="en-US" sz="700" dirty="0">
                        <a:latin typeface="HG丸ｺﾞｼｯｸM-PRO" panose="020F0600000000000000" pitchFamily="50" charset="-128"/>
                        <a:ea typeface="HG丸ｺﾞｼｯｸM-PRO" panose="020F06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nSpc>
                          <a:spcPts val="700"/>
                        </a:lnSpc>
                      </a:pPr>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文化・社会教育課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（放課後児童クラブ（サンホーム）の方）</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0833-74-3604</a:t>
                      </a:r>
                      <a:endParaRPr kumimoji="1" lang="ja-JP" altLang="en-US" sz="7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v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39117993"/>
                  </a:ext>
                </a:extLst>
              </a:tr>
              <a:tr h="343983">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長門市</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980" dirty="0" smtClean="0">
                          <a:latin typeface="HG丸ｺﾞｼｯｸM-PRO" panose="020F0600000000000000" pitchFamily="50" charset="-128"/>
                          <a:ea typeface="HG丸ｺﾞｼｯｸM-PRO" panose="020F0600000000000000" pitchFamily="50" charset="-128"/>
                        </a:rPr>
                        <a:t>長門市東深川</a:t>
                      </a:r>
                      <a:r>
                        <a:rPr kumimoji="1" lang="en-US" altLang="ja-JP" sz="980" dirty="0" smtClean="0">
                          <a:latin typeface="HG丸ｺﾞｼｯｸM-PRO" panose="020F0600000000000000" pitchFamily="50" charset="-128"/>
                          <a:ea typeface="HG丸ｺﾞｼｯｸM-PRO" panose="020F0600000000000000" pitchFamily="50" charset="-128"/>
                        </a:rPr>
                        <a:t>1339</a:t>
                      </a:r>
                      <a:r>
                        <a:rPr kumimoji="1" lang="ja-JP" altLang="en-US" sz="980" dirty="0" smtClean="0">
                          <a:latin typeface="HG丸ｺﾞｼｯｸM-PRO" panose="020F0600000000000000" pitchFamily="50" charset="-128"/>
                          <a:ea typeface="HG丸ｺﾞｼｯｸM-PRO" panose="020F0600000000000000" pitchFamily="50" charset="-128"/>
                        </a:rPr>
                        <a:t>番２</a:t>
                      </a:r>
                      <a:endParaRPr kumimoji="1" lang="ja-JP" altLang="en-US" sz="980" dirty="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r>
                        <a:rPr kumimoji="1" lang="ja-JP" altLang="en-US" sz="1000" b="1" dirty="0" smtClean="0">
                          <a:latin typeface="HG丸ｺﾞｼｯｸM-PRO" panose="020F0600000000000000" pitchFamily="50" charset="-128"/>
                          <a:ea typeface="HG丸ｺﾞｼｯｸM-PRO" panose="020F0600000000000000" pitchFamily="50" charset="-128"/>
                        </a:rPr>
                        <a:t>防  災  危  機  管  理  課</a:t>
                      </a:r>
                      <a:r>
                        <a:rPr kumimoji="1" lang="ja-JP" altLang="en-US" sz="1000" dirty="0" smtClean="0">
                          <a:latin typeface="HG丸ｺﾞｼｯｸM-PRO" panose="020F0600000000000000" pitchFamily="50" charset="-128"/>
                          <a:ea typeface="HG丸ｺﾞｼｯｸM-PRO" panose="020F0600000000000000" pitchFamily="50" charset="-128"/>
                        </a:rPr>
                        <a:t>　０８３７－２３－１１１１</a:t>
                      </a:r>
                      <a:endParaRPr kumimoji="1" lang="en-US" altLang="ja-JP" sz="1000" dirty="0" smtClean="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1216168"/>
                  </a:ext>
                </a:extLst>
              </a:tr>
              <a:tr h="377354">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柳井市</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950" dirty="0" smtClean="0">
                          <a:latin typeface="HG丸ｺﾞｼｯｸM-PRO" panose="020F0600000000000000" pitchFamily="50" charset="-128"/>
                          <a:ea typeface="HG丸ｺﾞｼｯｸM-PRO" panose="020F0600000000000000" pitchFamily="50" charset="-128"/>
                        </a:rPr>
                        <a:t>柳井市南町１－１０－２</a:t>
                      </a:r>
                      <a:endParaRPr kumimoji="1" lang="ja-JP" altLang="en-US" sz="95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r>
                        <a:rPr kumimoji="1" lang="ja-JP" altLang="en-US" sz="1000" b="1" dirty="0" smtClean="0">
                          <a:latin typeface="HG丸ｺﾞｼｯｸM-PRO" panose="020F0600000000000000" pitchFamily="50" charset="-128"/>
                          <a:ea typeface="HG丸ｺﾞｼｯｸM-PRO" panose="020F0600000000000000" pitchFamily="50" charset="-128"/>
                        </a:rPr>
                        <a:t>危    機    管    理    室</a:t>
                      </a:r>
                      <a:r>
                        <a:rPr kumimoji="1" lang="ja-JP" altLang="en-US" sz="1000" dirty="0" smtClean="0">
                          <a:latin typeface="HG丸ｺﾞｼｯｸM-PRO" panose="020F0600000000000000" pitchFamily="50" charset="-128"/>
                          <a:ea typeface="HG丸ｺﾞｼｯｸM-PRO" panose="020F0600000000000000" pitchFamily="50" charset="-128"/>
                        </a:rPr>
                        <a:t>　</a:t>
                      </a:r>
                      <a:r>
                        <a:rPr kumimoji="1" lang="ja-JP" altLang="en-US" sz="1000" baseline="0" dirty="0" smtClean="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０８２０－２２－２１１１</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600" dirty="0" smtClean="0">
                          <a:latin typeface="HG丸ｺﾞｼｯｸM-PRO" panose="020F0600000000000000" pitchFamily="50" charset="-128"/>
                          <a:ea typeface="HG丸ｺﾞｼｯｸM-PRO" panose="020F0600000000000000" pitchFamily="50" charset="-128"/>
                        </a:rPr>
                        <a:t>避難確保計画について</a:t>
                      </a:r>
                      <a:endParaRPr kumimoji="1" lang="en-US" altLang="ja-JP" sz="600" dirty="0" smtClean="0">
                        <a:latin typeface="HG丸ｺﾞｼｯｸM-PRO" panose="020F0600000000000000" pitchFamily="50" charset="-128"/>
                        <a:ea typeface="HG丸ｺﾞｼｯｸM-PRO" panose="020F0600000000000000" pitchFamily="50" charset="-128"/>
                      </a:endParaRPr>
                    </a:p>
                    <a:p>
                      <a:r>
                        <a:rPr kumimoji="1" lang="en-US" altLang="ja-JP" sz="580" u="sng" dirty="0" smtClean="0">
                          <a:solidFill>
                            <a:srgbClr val="0070C0"/>
                          </a:solidFill>
                          <a:latin typeface="HG丸ｺﾞｼｯｸM-PRO" panose="020F0600000000000000" pitchFamily="50" charset="-128"/>
                          <a:ea typeface="HG丸ｺﾞｼｯｸM-PRO" panose="020F0600000000000000" pitchFamily="50" charset="-128"/>
                        </a:rPr>
                        <a:t>https://www.city-yanai.jp/soshiki/6/hinankakuhokeikakusuibou.html</a:t>
                      </a:r>
                      <a:endParaRPr kumimoji="1" lang="ja-JP" altLang="en-US" sz="580" u="sng" dirty="0">
                        <a:solidFill>
                          <a:srgbClr val="0070C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7469078"/>
                  </a:ext>
                </a:extLst>
              </a:tr>
              <a:tr h="320879">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美祢市</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800" dirty="0" smtClean="0">
                          <a:latin typeface="HG丸ｺﾞｼｯｸM-PRO" panose="020F0600000000000000" pitchFamily="50" charset="-128"/>
                          <a:ea typeface="HG丸ｺﾞｼｯｸM-PRO" panose="020F0600000000000000" pitchFamily="50" charset="-128"/>
                        </a:rPr>
                        <a:t>美祢市大字大嶺町東分</a:t>
                      </a:r>
                      <a:r>
                        <a:rPr kumimoji="1" lang="en-US" altLang="ja-JP" sz="800" dirty="0" smtClean="0">
                          <a:latin typeface="HG丸ｺﾞｼｯｸM-PRO" panose="020F0600000000000000" pitchFamily="50" charset="-128"/>
                          <a:ea typeface="HG丸ｺﾞｼｯｸM-PRO" panose="020F0600000000000000" pitchFamily="50" charset="-128"/>
                        </a:rPr>
                        <a:t>326-1</a:t>
                      </a:r>
                      <a:endParaRPr kumimoji="1" lang="ja-JP" altLang="en-US" sz="800" dirty="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r>
                        <a:rPr kumimoji="1" lang="ja-JP" altLang="en-US" sz="1000" b="1" dirty="0" smtClean="0">
                          <a:latin typeface="HG丸ｺﾞｼｯｸM-PRO" panose="020F0600000000000000" pitchFamily="50" charset="-128"/>
                          <a:ea typeface="HG丸ｺﾞｼｯｸM-PRO" panose="020F0600000000000000" pitchFamily="50" charset="-128"/>
                        </a:rPr>
                        <a:t>総務課　防災危機管理室</a:t>
                      </a:r>
                      <a:r>
                        <a:rPr kumimoji="1" lang="ja-JP" altLang="en-US" sz="1000" dirty="0" smtClean="0">
                          <a:latin typeface="HG丸ｺﾞｼｯｸM-PRO" panose="020F0600000000000000" pitchFamily="50" charset="-128"/>
                          <a:ea typeface="HG丸ｺﾞｼｯｸM-PRO" panose="020F0600000000000000" pitchFamily="50" charset="-128"/>
                        </a:rPr>
                        <a:t>　０８３７－５２－１１１０</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1166662"/>
                  </a:ext>
                </a:extLst>
              </a:tr>
              <a:tr h="378638">
                <a:tc rowSpan="2">
                  <a:txBody>
                    <a:bodyPr/>
                    <a:lstStyle/>
                    <a:p>
                      <a:endParaRPr kumimoji="1" lang="en-US" altLang="ja-JP" sz="900" b="1" dirty="0" smtClean="0">
                        <a:latin typeface="HG丸ｺﾞｼｯｸM-PRO" panose="020F0600000000000000" pitchFamily="50" charset="-128"/>
                        <a:ea typeface="HG丸ｺﾞｼｯｸM-PRO" panose="020F0600000000000000" pitchFamily="50" charset="-128"/>
                      </a:endParaRPr>
                    </a:p>
                    <a:p>
                      <a:r>
                        <a:rPr kumimoji="1" lang="ja-JP" altLang="en-US" sz="1100" b="1" dirty="0" smtClean="0">
                          <a:latin typeface="HG丸ｺﾞｼｯｸM-PRO" panose="020F0600000000000000" pitchFamily="50" charset="-128"/>
                          <a:ea typeface="HG丸ｺﾞｼｯｸM-PRO" panose="020F0600000000000000" pitchFamily="50" charset="-128"/>
                        </a:rPr>
                        <a:t>周南市</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周南市岐山通１－１</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ja-JP" altLang="en-US" sz="9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高齢者支援課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（高齢者福祉の方）</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300"/>
                        </a:lnSpc>
                      </a:pPr>
                      <a:r>
                        <a:rPr kumimoji="1" lang="ja-JP" altLang="en-US" sz="700" dirty="0">
                          <a:latin typeface="HG丸ｺﾞｼｯｸM-PRO" panose="020F0600000000000000" pitchFamily="50" charset="-128"/>
                          <a:ea typeface="HG丸ｺﾞｼｯｸM-PRO" panose="020F0600000000000000" pitchFamily="50" charset="-128"/>
                        </a:rPr>
                        <a:t>　</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0834-22-8461</a:t>
                      </a:r>
                      <a:endParaRPr kumimoji="1" lang="ja-JP" altLang="en-US" sz="7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障害者支援課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（障害者支援施設の方）</a:t>
                      </a:r>
                    </a:p>
                    <a:p>
                      <a:pPr>
                        <a:lnSpc>
                          <a:spcPts val="300"/>
                        </a:lnSpc>
                      </a:pPr>
                      <a:r>
                        <a:rPr kumimoji="1" lang="ja-JP" altLang="en-US" sz="700" dirty="0">
                          <a:latin typeface="HG丸ｺﾞｼｯｸM-PRO" panose="020F0600000000000000" pitchFamily="50" charset="-128"/>
                          <a:ea typeface="HG丸ｺﾞｼｯｸM-PRO" panose="020F0600000000000000" pitchFamily="50" charset="-128"/>
                        </a:rPr>
                        <a:t>　</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0834-22-8463</a:t>
                      </a:r>
                      <a:endParaRPr kumimoji="1" lang="ja-JP" altLang="en-US" sz="700" dirty="0">
                        <a:latin typeface="HG丸ｺﾞｼｯｸM-PRO" panose="020F0600000000000000" pitchFamily="50" charset="-128"/>
                        <a:ea typeface="HG丸ｺﾞｼｯｸM-PRO" panose="020F0600000000000000" pitchFamily="50" charset="-128"/>
                      </a:endParaRPr>
                    </a:p>
                  </a:txBody>
                  <a:tcPr anchor="ctr">
                    <a:lnT w="12700" cap="flat" cmpd="sng" algn="ctr">
                      <a:solidFill>
                        <a:schemeClr val="tx1"/>
                      </a:solidFill>
                      <a:prstDash val="solid"/>
                      <a:round/>
                      <a:headEnd type="none" w="med" len="med"/>
                      <a:tailEnd type="none" w="med" len="med"/>
                    </a:lnT>
                  </a:tcPr>
                </a:tc>
                <a:tc rowSpan="2">
                  <a:txBody>
                    <a:bodyPr/>
                    <a:lstStyle/>
                    <a:p>
                      <a:r>
                        <a:rPr kumimoji="1" lang="ja-JP" altLang="en-US" sz="8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こども支援課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（保育所・保育事業所・認定こども園・幼稚園の方）</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300"/>
                        </a:lnSpc>
                        <a:spcBef>
                          <a:spcPts val="0"/>
                        </a:spcBef>
                      </a:pPr>
                      <a:r>
                        <a:rPr kumimoji="1" lang="ja-JP" altLang="en-US" sz="700" dirty="0">
                          <a:latin typeface="HG丸ｺﾞｼｯｸM-PRO" panose="020F0600000000000000" pitchFamily="50" charset="-128"/>
                          <a:ea typeface="HG丸ｺﾞｼｯｸM-PRO" panose="020F0600000000000000" pitchFamily="50" charset="-128"/>
                        </a:rPr>
                        <a:t>　</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950"/>
                        </a:lnSpc>
                        <a:spcBef>
                          <a:spcPts val="0"/>
                        </a:spcBef>
                      </a:pPr>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083-22-8455</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4895657"/>
                  </a:ext>
                </a:extLst>
              </a:tr>
              <a:tr h="378638">
                <a:tc v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a:latin typeface="HG丸ｺﾞｼｯｸM-PRO" panose="020F0600000000000000" pitchFamily="50" charset="-128"/>
                          <a:ea typeface="HG丸ｺﾞｼｯｸM-PRO" panose="020F0600000000000000" pitchFamily="50" charset="-128"/>
                        </a:rPr>
                        <a:t>地域医療課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（医療施設の方）</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300"/>
                        </a:lnSpc>
                      </a:pP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0834-22-8377</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kumimoji="1" lang="ja-JP" altLang="en-US" sz="700" dirty="0">
                          <a:latin typeface="HG丸ｺﾞｼｯｸM-PRO" panose="020F0600000000000000" pitchFamily="50" charset="-128"/>
                          <a:ea typeface="HG丸ｺﾞｼｯｸM-PRO" panose="020F0600000000000000" pitchFamily="50" charset="-128"/>
                        </a:rPr>
                        <a:t>　</a:t>
                      </a:r>
                      <a:r>
                        <a:rPr kumimoji="1" lang="ja-JP" altLang="en-US" sz="700" b="1" dirty="0" smtClean="0">
                          <a:latin typeface="HG丸ｺﾞｼｯｸM-PRO" panose="020F0600000000000000" pitchFamily="50" charset="-128"/>
                          <a:ea typeface="HG丸ｺﾞｼｯｸM-PRO" panose="020F0600000000000000" pitchFamily="50" charset="-128"/>
                        </a:rPr>
                        <a:t>学校</a:t>
                      </a:r>
                      <a:r>
                        <a:rPr kumimoji="1" lang="ja-JP" altLang="en-US" sz="700" b="1" dirty="0">
                          <a:latin typeface="HG丸ｺﾞｼｯｸM-PRO" panose="020F0600000000000000" pitchFamily="50" charset="-128"/>
                          <a:ea typeface="HG丸ｺﾞｼｯｸM-PRO" panose="020F0600000000000000" pitchFamily="50" charset="-128"/>
                        </a:rPr>
                        <a:t>教育課</a:t>
                      </a:r>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（小学校・中学校の方）</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300"/>
                        </a:lnSpc>
                      </a:pPr>
                      <a:r>
                        <a:rPr kumimoji="1" lang="ja-JP" altLang="en-US" sz="700" dirty="0">
                          <a:latin typeface="HG丸ｺﾞｼｯｸM-PRO" panose="020F0600000000000000" pitchFamily="50" charset="-128"/>
                          <a:ea typeface="HG丸ｺﾞｼｯｸM-PRO" panose="020F0600000000000000" pitchFamily="50" charset="-128"/>
                        </a:rPr>
                        <a:t>　</a:t>
                      </a:r>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　</a:t>
                      </a:r>
                      <a:r>
                        <a:rPr kumimoji="1" lang="en-US" altLang="ja-JP" sz="700" dirty="0">
                          <a:latin typeface="HG丸ｺﾞｼｯｸM-PRO" panose="020F0600000000000000" pitchFamily="50" charset="-128"/>
                          <a:ea typeface="HG丸ｺﾞｼｯｸM-PRO" panose="020F0600000000000000" pitchFamily="50" charset="-128"/>
                        </a:rPr>
                        <a:t>0834-22-8542</a:t>
                      </a:r>
                      <a:endParaRPr kumimoji="1" lang="ja-JP" altLang="en-US" sz="700" dirty="0">
                        <a:latin typeface="HG丸ｺﾞｼｯｸM-PRO" panose="020F0600000000000000" pitchFamily="50" charset="-128"/>
                        <a:ea typeface="HG丸ｺﾞｼｯｸM-PRO" panose="020F0600000000000000" pitchFamily="50" charset="-128"/>
                      </a:endParaRPr>
                    </a:p>
                  </a:txBody>
                  <a:tcPr anchor="ctr">
                    <a:lnB w="12700" cap="flat" cmpd="sng" algn="ctr">
                      <a:solidFill>
                        <a:schemeClr val="tx1"/>
                      </a:solidFill>
                      <a:prstDash val="solid"/>
                      <a:round/>
                      <a:headEnd type="none" w="med" len="med"/>
                      <a:tailEnd type="none" w="med" len="med"/>
                    </a:lnB>
                  </a:tcPr>
                </a:tc>
                <a:tc vMerge="1">
                  <a:txBody>
                    <a:bodyPr/>
                    <a:lstStyle/>
                    <a:p>
                      <a:endParaRPr kumimoji="1" lang="ja-JP" altLang="en-US" sz="800" dirty="0">
                        <a:latin typeface="HG丸ｺﾞｼｯｸM-PRO" panose="020F0600000000000000" pitchFamily="50" charset="-128"/>
                        <a:ea typeface="HG丸ｺﾞｼｯｸM-PRO" panose="020F0600000000000000" pitchFamily="50" charset="-128"/>
                      </a:endParaRPr>
                    </a:p>
                  </a:txBody>
                  <a:tcPr/>
                </a:tc>
                <a:tc v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749535017"/>
                  </a:ext>
                </a:extLst>
              </a:tr>
              <a:tr h="311895">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山陽小野田市</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730" dirty="0" smtClean="0">
                          <a:latin typeface="HG丸ｺﾞｼｯｸM-PRO" panose="020F0600000000000000" pitchFamily="50" charset="-128"/>
                          <a:ea typeface="HG丸ｺﾞｼｯｸM-PRO" panose="020F0600000000000000" pitchFamily="50" charset="-128"/>
                        </a:rPr>
                        <a:t>山陽小野田市日の出一丁目</a:t>
                      </a:r>
                      <a:r>
                        <a:rPr kumimoji="1" lang="en-US" altLang="ja-JP" sz="730" dirty="0" smtClean="0">
                          <a:latin typeface="HG丸ｺﾞｼｯｸM-PRO" panose="020F0600000000000000" pitchFamily="50" charset="-128"/>
                          <a:ea typeface="HG丸ｺﾞｼｯｸM-PRO" panose="020F0600000000000000" pitchFamily="50" charset="-128"/>
                        </a:rPr>
                        <a:t>1</a:t>
                      </a:r>
                      <a:r>
                        <a:rPr kumimoji="1" lang="ja-JP" altLang="en-US" sz="730" dirty="0" smtClean="0">
                          <a:latin typeface="HG丸ｺﾞｼｯｸM-PRO" panose="020F0600000000000000" pitchFamily="50" charset="-128"/>
                          <a:ea typeface="HG丸ｺﾞｼｯｸM-PRO" panose="020F0600000000000000" pitchFamily="50" charset="-128"/>
                        </a:rPr>
                        <a:t>番１</a:t>
                      </a:r>
                      <a:endParaRPr kumimoji="1" lang="ja-JP" altLang="en-US" sz="730" dirty="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smtClean="0">
                          <a:latin typeface="HG丸ｺﾞｼｯｸM-PRO" panose="020F0600000000000000" pitchFamily="50" charset="-128"/>
                          <a:ea typeface="HG丸ｺﾞｼｯｸM-PRO" panose="020F0600000000000000" pitchFamily="50" charset="-128"/>
                        </a:rPr>
                        <a:t>総</a:t>
                      </a:r>
                      <a:r>
                        <a:rPr kumimoji="1" lang="ja-JP" altLang="en-US" sz="1000" b="1" baseline="0" dirty="0" smtClean="0">
                          <a:latin typeface="HG丸ｺﾞｼｯｸM-PRO" panose="020F0600000000000000" pitchFamily="50" charset="-128"/>
                          <a:ea typeface="HG丸ｺﾞｼｯｸM-PRO" panose="020F0600000000000000" pitchFamily="50" charset="-128"/>
                        </a:rPr>
                        <a:t> </a:t>
                      </a:r>
                      <a:r>
                        <a:rPr kumimoji="1" lang="ja-JP" altLang="en-US" sz="1000" b="1" dirty="0" smtClean="0">
                          <a:latin typeface="HG丸ｺﾞｼｯｸM-PRO" panose="020F0600000000000000" pitchFamily="50" charset="-128"/>
                          <a:ea typeface="HG丸ｺﾞｼｯｸM-PRO" panose="020F0600000000000000" pitchFamily="50" charset="-128"/>
                        </a:rPr>
                        <a:t>務 課　危 機 管 理 室</a:t>
                      </a:r>
                      <a:r>
                        <a:rPr kumimoji="1" lang="ja-JP" altLang="en-US" sz="1000" dirty="0" smtClean="0">
                          <a:latin typeface="HG丸ｺﾞｼｯｸM-PRO" panose="020F0600000000000000" pitchFamily="50" charset="-128"/>
                          <a:ea typeface="HG丸ｺﾞｼｯｸM-PRO" panose="020F0600000000000000" pitchFamily="50" charset="-128"/>
                        </a:rPr>
                        <a:t>　０８３６－８２－１１２２</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r>
                        <a:rPr kumimoji="1" lang="en-US" altLang="ja-JP" sz="550" dirty="0" smtClean="0">
                          <a:solidFill>
                            <a:srgbClr val="0070C0"/>
                          </a:solidFill>
                          <a:latin typeface="HG丸ｺﾞｼｯｸM-PRO" panose="020F0600000000000000" pitchFamily="50" charset="-128"/>
                          <a:ea typeface="HG丸ｺﾞｼｯｸM-PRO" panose="020F0600000000000000" pitchFamily="50" charset="-128"/>
                          <a:hlinkClick r:id="rId5"/>
                        </a:rPr>
                        <a:t>https://www.city.sanyo-onoda.lg.jp/soshik</a:t>
                      </a:r>
                      <a:r>
                        <a:rPr kumimoji="1" lang="en-US" altLang="ja-JP" sz="550" dirty="0" smtClean="0">
                          <a:solidFill>
                            <a:srgbClr val="0070C0"/>
                          </a:solidFill>
                          <a:latin typeface="HG丸ｺﾞｼｯｸM-PRO" panose="020F0600000000000000" pitchFamily="50" charset="-128"/>
                          <a:ea typeface="HG丸ｺﾞｼｯｸM-PRO" panose="020F0600000000000000" pitchFamily="50" charset="-128"/>
                        </a:rPr>
                        <a:t>i</a:t>
                      </a:r>
                    </a:p>
                    <a:p>
                      <a:r>
                        <a:rPr kumimoji="1" lang="en-US" altLang="ja-JP" sz="550" u="sng" dirty="0" smtClean="0">
                          <a:solidFill>
                            <a:srgbClr val="0070C0"/>
                          </a:solidFill>
                          <a:latin typeface="HG丸ｺﾞｼｯｸM-PRO" panose="020F0600000000000000" pitchFamily="50" charset="-128"/>
                          <a:ea typeface="HG丸ｺﾞｼｯｸM-PRO" panose="020F0600000000000000" pitchFamily="50" charset="-128"/>
                        </a:rPr>
                        <a:t>/2/hinan-kakuho.html</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9012244"/>
                  </a:ext>
                </a:extLst>
              </a:tr>
              <a:tr h="318312">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周防大島町</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780" dirty="0" smtClean="0">
                          <a:latin typeface="HG丸ｺﾞｼｯｸM-PRO" panose="020F0600000000000000" pitchFamily="50" charset="-128"/>
                          <a:ea typeface="HG丸ｺﾞｼｯｸM-PRO" panose="020F0600000000000000" pitchFamily="50" charset="-128"/>
                        </a:rPr>
                        <a:t>周防大島町大字小松</a:t>
                      </a:r>
                      <a:r>
                        <a:rPr kumimoji="1" lang="en-US" altLang="ja-JP" sz="780" dirty="0" smtClean="0">
                          <a:latin typeface="HG丸ｺﾞｼｯｸM-PRO" panose="020F0600000000000000" pitchFamily="50" charset="-128"/>
                          <a:ea typeface="HG丸ｺﾞｼｯｸM-PRO" panose="020F0600000000000000" pitchFamily="50" charset="-128"/>
                        </a:rPr>
                        <a:t>126</a:t>
                      </a:r>
                      <a:r>
                        <a:rPr kumimoji="1" lang="ja-JP" altLang="en-US" sz="780" dirty="0" smtClean="0">
                          <a:latin typeface="HG丸ｺﾞｼｯｸM-PRO" panose="020F0600000000000000" pitchFamily="50" charset="-128"/>
                          <a:ea typeface="HG丸ｺﾞｼｯｸM-PRO" panose="020F0600000000000000" pitchFamily="50" charset="-128"/>
                        </a:rPr>
                        <a:t>番地</a:t>
                      </a:r>
                      <a:r>
                        <a:rPr kumimoji="1" lang="en-US" altLang="ja-JP" sz="780" dirty="0" smtClean="0">
                          <a:latin typeface="HG丸ｺﾞｼｯｸM-PRO" panose="020F0600000000000000" pitchFamily="50" charset="-128"/>
                          <a:ea typeface="HG丸ｺﾞｼｯｸM-PRO" panose="020F0600000000000000" pitchFamily="50" charset="-128"/>
                        </a:rPr>
                        <a:t>2</a:t>
                      </a:r>
                      <a:endParaRPr kumimoji="1" lang="ja-JP" altLang="en-US" sz="780" dirty="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smtClean="0">
                          <a:latin typeface="HG丸ｺﾞｼｯｸM-PRO" panose="020F0600000000000000" pitchFamily="50" charset="-128"/>
                          <a:ea typeface="HG丸ｺﾞｼｯｸM-PRO" panose="020F0600000000000000" pitchFamily="50" charset="-128"/>
                        </a:rPr>
                        <a:t>総            務           課</a:t>
                      </a:r>
                      <a:r>
                        <a:rPr kumimoji="1" lang="ja-JP" altLang="en-US" sz="1000" dirty="0" smtClean="0">
                          <a:latin typeface="HG丸ｺﾞｼｯｸM-PRO" panose="020F0600000000000000" pitchFamily="50" charset="-128"/>
                          <a:ea typeface="HG丸ｺﾞｼｯｸM-PRO" panose="020F0600000000000000" pitchFamily="50" charset="-128"/>
                        </a:rPr>
                        <a:t>　</a:t>
                      </a:r>
                      <a:r>
                        <a:rPr kumimoji="1" lang="ja-JP" altLang="en-US" sz="1000" baseline="0" dirty="0" smtClean="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０８２０－７４－１０００</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5811922"/>
                  </a:ext>
                </a:extLst>
              </a:tr>
              <a:tr h="327297">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和木町</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850" b="0" dirty="0" smtClean="0">
                          <a:latin typeface="HG丸ｺﾞｼｯｸM-PRO" panose="020F0600000000000000" pitchFamily="50" charset="-128"/>
                          <a:ea typeface="HG丸ｺﾞｼｯｸM-PRO" panose="020F0600000000000000" pitchFamily="50" charset="-128"/>
                        </a:rPr>
                        <a:t>玖珂郡和木町和木</a:t>
                      </a:r>
                      <a:r>
                        <a:rPr kumimoji="1" lang="en-US" altLang="ja-JP" sz="850" b="0" dirty="0" smtClean="0">
                          <a:latin typeface="HG丸ｺﾞｼｯｸM-PRO" panose="020F0600000000000000" pitchFamily="50" charset="-128"/>
                          <a:ea typeface="HG丸ｺﾞｼｯｸM-PRO" panose="020F0600000000000000" pitchFamily="50" charset="-128"/>
                        </a:rPr>
                        <a:t>1</a:t>
                      </a:r>
                      <a:r>
                        <a:rPr kumimoji="1" lang="ja-JP" altLang="en-US" sz="850" b="0" dirty="0" smtClean="0">
                          <a:latin typeface="HG丸ｺﾞｼｯｸM-PRO" panose="020F0600000000000000" pitchFamily="50" charset="-128"/>
                          <a:ea typeface="HG丸ｺﾞｼｯｸM-PRO" panose="020F0600000000000000" pitchFamily="50" charset="-128"/>
                        </a:rPr>
                        <a:t>丁目</a:t>
                      </a:r>
                      <a:r>
                        <a:rPr kumimoji="1" lang="en-US" altLang="ja-JP" sz="850" b="0" dirty="0" smtClean="0">
                          <a:latin typeface="HG丸ｺﾞｼｯｸM-PRO" panose="020F0600000000000000" pitchFamily="50" charset="-128"/>
                          <a:ea typeface="HG丸ｺﾞｼｯｸM-PRO" panose="020F0600000000000000" pitchFamily="50" charset="-128"/>
                        </a:rPr>
                        <a:t>1-1</a:t>
                      </a:r>
                      <a:endParaRPr kumimoji="1" lang="ja-JP" altLang="en-US" sz="850" b="0" dirty="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smtClean="0">
                          <a:latin typeface="HG丸ｺﾞｼｯｸM-PRO" panose="020F0600000000000000" pitchFamily="50" charset="-128"/>
                          <a:ea typeface="HG丸ｺﾞｼｯｸM-PRO" panose="020F0600000000000000" pitchFamily="50" charset="-128"/>
                        </a:rPr>
                        <a:t>企　 画    総   </a:t>
                      </a:r>
                      <a:r>
                        <a:rPr kumimoji="1" lang="ja-JP" altLang="en-US" sz="1000" b="1" baseline="0" dirty="0" smtClean="0">
                          <a:latin typeface="HG丸ｺﾞｼｯｸM-PRO" panose="020F0600000000000000" pitchFamily="50" charset="-128"/>
                          <a:ea typeface="HG丸ｺﾞｼｯｸM-PRO" panose="020F0600000000000000" pitchFamily="50" charset="-128"/>
                        </a:rPr>
                        <a:t> </a:t>
                      </a:r>
                      <a:r>
                        <a:rPr kumimoji="1" lang="ja-JP" altLang="en-US" sz="1000" b="1" dirty="0" smtClean="0">
                          <a:latin typeface="HG丸ｺﾞｼｯｸM-PRO" panose="020F0600000000000000" pitchFamily="50" charset="-128"/>
                          <a:ea typeface="HG丸ｺﾞｼｯｸM-PRO" panose="020F0600000000000000" pitchFamily="50" charset="-128"/>
                        </a:rPr>
                        <a:t>務    課</a:t>
                      </a:r>
                      <a:r>
                        <a:rPr kumimoji="1" lang="ja-JP" altLang="en-US" sz="1000" dirty="0" smtClean="0">
                          <a:latin typeface="HG丸ｺﾞｼｯｸM-PRO" panose="020F0600000000000000" pitchFamily="50" charset="-128"/>
                          <a:ea typeface="HG丸ｺﾞｼｯｸM-PRO" panose="020F0600000000000000" pitchFamily="50" charset="-128"/>
                        </a:rPr>
                        <a:t>　  ０８２７－５２－２１３６</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4096408"/>
                  </a:ext>
                </a:extLst>
              </a:tr>
              <a:tr h="333715">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上関町</a:t>
                      </a:r>
                      <a:endParaRPr kumimoji="1" lang="en-US" altLang="ja-JP" sz="690" b="0" dirty="0" smtClean="0">
                        <a:latin typeface="HG丸ｺﾞｼｯｸM-PRO" panose="020F0600000000000000" pitchFamily="50" charset="-128"/>
                        <a:ea typeface="HG丸ｺﾞｼｯｸM-PRO" panose="020F0600000000000000" pitchFamily="50" charset="-128"/>
                      </a:endParaRPr>
                    </a:p>
                    <a:p>
                      <a:r>
                        <a:rPr kumimoji="1" lang="ja-JP" altLang="en-US" sz="900" b="0" dirty="0" smtClean="0">
                          <a:latin typeface="HG丸ｺﾞｼｯｸM-PRO" panose="020F0600000000000000" pitchFamily="50" charset="-128"/>
                          <a:ea typeface="HG丸ｺﾞｼｯｸM-PRO" panose="020F0600000000000000" pitchFamily="50" charset="-128"/>
                        </a:rPr>
                        <a:t>熊毛郡上関町大字長島</a:t>
                      </a:r>
                      <a:r>
                        <a:rPr kumimoji="1" lang="en-US" altLang="ja-JP" sz="900" b="0" dirty="0" smtClean="0">
                          <a:latin typeface="HG丸ｺﾞｼｯｸM-PRO" panose="020F0600000000000000" pitchFamily="50" charset="-128"/>
                          <a:ea typeface="HG丸ｺﾞｼｯｸM-PRO" panose="020F0600000000000000" pitchFamily="50" charset="-128"/>
                        </a:rPr>
                        <a:t>503</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smtClean="0">
                          <a:latin typeface="HG丸ｺﾞｼｯｸM-PRO" panose="020F0600000000000000" pitchFamily="50" charset="-128"/>
                          <a:ea typeface="HG丸ｺﾞｼｯｸM-PRO" panose="020F0600000000000000" pitchFamily="50" charset="-128"/>
                        </a:rPr>
                        <a:t>総            務           課 </a:t>
                      </a:r>
                      <a:r>
                        <a:rPr kumimoji="1" lang="ja-JP" altLang="en-US" sz="1000" dirty="0" smtClean="0">
                          <a:latin typeface="HG丸ｺﾞｼｯｸM-PRO" panose="020F0600000000000000" pitchFamily="50" charset="-128"/>
                          <a:ea typeface="HG丸ｺﾞｼｯｸM-PRO" panose="020F0600000000000000" pitchFamily="50" charset="-128"/>
                        </a:rPr>
                        <a:t>　０８２０－６２－０３１１</a:t>
                      </a:r>
                      <a:endParaRPr kumimoji="1" lang="ja-JP" altLang="en-US" sz="9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7053075"/>
                  </a:ext>
                </a:extLst>
              </a:tr>
              <a:tr h="306761">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田布施町</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690" b="0" dirty="0" smtClean="0">
                          <a:latin typeface="HG丸ｺﾞｼｯｸM-PRO" panose="020F0600000000000000" pitchFamily="50" charset="-128"/>
                          <a:ea typeface="HG丸ｺﾞｼｯｸM-PRO" panose="020F0600000000000000" pitchFamily="50" charset="-128"/>
                        </a:rPr>
                        <a:t>田布施町大字下田布施</a:t>
                      </a:r>
                      <a:r>
                        <a:rPr kumimoji="1" lang="en-US" altLang="ja-JP" sz="690" b="0" dirty="0" smtClean="0">
                          <a:latin typeface="HG丸ｺﾞｼｯｸM-PRO" panose="020F0600000000000000" pitchFamily="50" charset="-128"/>
                          <a:ea typeface="HG丸ｺﾞｼｯｸM-PRO" panose="020F0600000000000000" pitchFamily="50" charset="-128"/>
                        </a:rPr>
                        <a:t>3440</a:t>
                      </a:r>
                      <a:r>
                        <a:rPr kumimoji="1" lang="ja-JP" altLang="en-US" sz="690" b="0" dirty="0" smtClean="0">
                          <a:latin typeface="HG丸ｺﾞｼｯｸM-PRO" panose="020F0600000000000000" pitchFamily="50" charset="-128"/>
                          <a:ea typeface="HG丸ｺﾞｼｯｸM-PRO" panose="020F0600000000000000" pitchFamily="50" charset="-128"/>
                        </a:rPr>
                        <a:t>番地</a:t>
                      </a:r>
                      <a:r>
                        <a:rPr kumimoji="1" lang="en-US" altLang="ja-JP" sz="690" b="0" dirty="0" smtClean="0">
                          <a:latin typeface="HG丸ｺﾞｼｯｸM-PRO" panose="020F0600000000000000" pitchFamily="50" charset="-128"/>
                          <a:ea typeface="HG丸ｺﾞｼｯｸM-PRO" panose="020F0600000000000000" pitchFamily="50" charset="-128"/>
                        </a:rPr>
                        <a:t>1</a:t>
                      </a:r>
                      <a:endParaRPr kumimoji="1" lang="ja-JP" altLang="en-US" sz="690" b="0" dirty="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smtClean="0">
                          <a:latin typeface="HG丸ｺﾞｼｯｸM-PRO" panose="020F0600000000000000" pitchFamily="50" charset="-128"/>
                          <a:ea typeface="HG丸ｺﾞｼｯｸM-PRO" panose="020F0600000000000000" pitchFamily="50" charset="-128"/>
                        </a:rPr>
                        <a:t>総            務           課 </a:t>
                      </a:r>
                      <a:r>
                        <a:rPr kumimoji="1" lang="ja-JP" altLang="en-US" sz="1000" dirty="0" smtClean="0">
                          <a:latin typeface="HG丸ｺﾞｼｯｸM-PRO" panose="020F0600000000000000" pitchFamily="50" charset="-128"/>
                          <a:ea typeface="HG丸ｺﾞｼｯｸM-PRO" panose="020F0600000000000000" pitchFamily="50" charset="-128"/>
                        </a:rPr>
                        <a:t>　０８２０－５２－２１１１</a:t>
                      </a:r>
                      <a:endParaRPr kumimoji="1" lang="ja-JP" altLang="en-US" sz="9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8408081"/>
                  </a:ext>
                </a:extLst>
              </a:tr>
              <a:tr h="346550">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平生町</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1000" b="0" dirty="0" smtClean="0">
                          <a:latin typeface="HG丸ｺﾞｼｯｸM-PRO" panose="020F0600000000000000" pitchFamily="50" charset="-128"/>
                          <a:ea typeface="HG丸ｺﾞｼｯｸM-PRO" panose="020F0600000000000000" pitchFamily="50" charset="-128"/>
                        </a:rPr>
                        <a:t>平生町大字平生</a:t>
                      </a:r>
                      <a:r>
                        <a:rPr kumimoji="1" lang="en-US" altLang="ja-JP" sz="1000" b="0" dirty="0" smtClean="0">
                          <a:latin typeface="HG丸ｺﾞｼｯｸM-PRO" panose="020F0600000000000000" pitchFamily="50" charset="-128"/>
                          <a:ea typeface="HG丸ｺﾞｼｯｸM-PRO" panose="020F0600000000000000" pitchFamily="50" charset="-128"/>
                        </a:rPr>
                        <a:t>210-1</a:t>
                      </a:r>
                      <a:endParaRPr kumimoji="1" lang="ja-JP" altLang="en-US" sz="1000" b="0" dirty="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smtClean="0">
                          <a:latin typeface="HG丸ｺﾞｼｯｸM-PRO" panose="020F0600000000000000" pitchFamily="50" charset="-128"/>
                          <a:ea typeface="HG丸ｺﾞｼｯｸM-PRO" panose="020F0600000000000000" pitchFamily="50" charset="-128"/>
                        </a:rPr>
                        <a:t>総            務           課    </a:t>
                      </a:r>
                      <a:r>
                        <a:rPr kumimoji="1" lang="ja-JP" altLang="en-US" sz="1000" dirty="0" smtClean="0">
                          <a:latin typeface="HG丸ｺﾞｼｯｸM-PRO" panose="020F0600000000000000" pitchFamily="50" charset="-128"/>
                          <a:ea typeface="HG丸ｺﾞｼｯｸM-PRO" panose="020F0600000000000000" pitchFamily="50" charset="-128"/>
                        </a:rPr>
                        <a:t>０８２０－５６－７１１１</a:t>
                      </a:r>
                      <a:endParaRPr kumimoji="1" lang="ja-JP" altLang="en-US" sz="9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6097781"/>
                  </a:ext>
                </a:extLst>
              </a:tr>
              <a:tr h="346550">
                <a:tc>
                  <a:txBody>
                    <a:bodyPr/>
                    <a:lstStyle/>
                    <a:p>
                      <a:r>
                        <a:rPr kumimoji="1" lang="ja-JP" altLang="en-US" sz="1100" b="1" dirty="0" smtClean="0">
                          <a:latin typeface="HG丸ｺﾞｼｯｸM-PRO" panose="020F0600000000000000" pitchFamily="50" charset="-128"/>
                          <a:ea typeface="HG丸ｺﾞｼｯｸM-PRO" panose="020F0600000000000000" pitchFamily="50" charset="-128"/>
                        </a:rPr>
                        <a:t>阿武町</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1000" b="0" dirty="0" smtClean="0">
                          <a:latin typeface="HG丸ｺﾞｼｯｸM-PRO" panose="020F0600000000000000" pitchFamily="50" charset="-128"/>
                          <a:ea typeface="HG丸ｺﾞｼｯｸM-PRO" panose="020F0600000000000000" pitchFamily="50" charset="-128"/>
                        </a:rPr>
                        <a:t>阿武町大字奈古</a:t>
                      </a:r>
                      <a:r>
                        <a:rPr kumimoji="1" lang="en-US" altLang="ja-JP" sz="1000" b="0" dirty="0" smtClean="0">
                          <a:latin typeface="HG丸ｺﾞｼｯｸM-PRO" panose="020F0600000000000000" pitchFamily="50" charset="-128"/>
                          <a:ea typeface="HG丸ｺﾞｼｯｸM-PRO" panose="020F0600000000000000" pitchFamily="50" charset="-128"/>
                        </a:rPr>
                        <a:t>2636</a:t>
                      </a:r>
                      <a:endParaRPr kumimoji="1" lang="ja-JP" altLang="en-US" sz="1000" b="0" dirty="0">
                        <a:latin typeface="HG丸ｺﾞｼｯｸM-PRO" panose="020F0600000000000000" pitchFamily="50" charset="-128"/>
                        <a:ea typeface="HG丸ｺﾞｼｯｸM-PRO" panose="020F0600000000000000"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b="1" dirty="0" smtClean="0">
                          <a:latin typeface="HG丸ｺﾞｼｯｸM-PRO" panose="020F0600000000000000" pitchFamily="50" charset="-128"/>
                          <a:ea typeface="HG丸ｺﾞｼｯｸM-PRO" panose="020F0600000000000000" pitchFamily="50" charset="-128"/>
                        </a:rPr>
                        <a:t>総            務           課 </a:t>
                      </a:r>
                      <a:r>
                        <a:rPr kumimoji="1" lang="ja-JP" altLang="en-US" sz="1000" dirty="0" smtClean="0">
                          <a:latin typeface="HG丸ｺﾞｼｯｸM-PRO" panose="020F0600000000000000" pitchFamily="50" charset="-128"/>
                          <a:ea typeface="HG丸ｺﾞｼｯｸM-PRO" panose="020F0600000000000000" pitchFamily="50" charset="-128"/>
                        </a:rPr>
                        <a:t>　０８３８８－２－３１１０　　　　　　　　　</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8008373"/>
                  </a:ext>
                </a:extLst>
              </a:tr>
            </a:tbl>
          </a:graphicData>
        </a:graphic>
      </p:graphicFrame>
    </p:spTree>
    <p:extLst>
      <p:ext uri="{BB962C8B-B14F-4D97-AF65-F5344CB8AC3E}">
        <p14:creationId xmlns:p14="http://schemas.microsoft.com/office/powerpoint/2010/main" val="3469142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990908809"/>
              </p:ext>
            </p:extLst>
          </p:nvPr>
        </p:nvGraphicFramePr>
        <p:xfrm>
          <a:off x="0" y="48072"/>
          <a:ext cx="12715852" cy="9550513"/>
        </p:xfrm>
        <a:graphic>
          <a:graphicData uri="http://schemas.openxmlformats.org/drawingml/2006/table">
            <a:tbl>
              <a:tblPr firstRow="1" bandRow="1">
                <a:tableStyleId>{5C22544A-7EE6-4342-B048-85BDC9FD1C3A}</a:tableStyleId>
              </a:tblPr>
              <a:tblGrid>
                <a:gridCol w="1864296">
                  <a:extLst>
                    <a:ext uri="{9D8B030D-6E8A-4147-A177-3AD203B41FA5}">
                      <a16:colId xmlns:a16="http://schemas.microsoft.com/office/drawing/2014/main" val="492813920"/>
                    </a:ext>
                  </a:extLst>
                </a:gridCol>
                <a:gridCol w="4416041">
                  <a:extLst>
                    <a:ext uri="{9D8B030D-6E8A-4147-A177-3AD203B41FA5}">
                      <a16:colId xmlns:a16="http://schemas.microsoft.com/office/drawing/2014/main" val="74578590"/>
                    </a:ext>
                  </a:extLst>
                </a:gridCol>
                <a:gridCol w="6435515">
                  <a:extLst>
                    <a:ext uri="{9D8B030D-6E8A-4147-A177-3AD203B41FA5}">
                      <a16:colId xmlns:a16="http://schemas.microsoft.com/office/drawing/2014/main" val="2773352084"/>
                    </a:ext>
                  </a:extLst>
                </a:gridCol>
              </a:tblGrid>
              <a:tr h="641586">
                <a:tc>
                  <a:txBody>
                    <a:bodyPr/>
                    <a:lstStyle/>
                    <a:p>
                      <a:pPr algn="ctr"/>
                      <a:r>
                        <a:rPr kumimoji="1" lang="ja-JP" altLang="en-US" sz="3100" b="0" dirty="0">
                          <a:latin typeface="HG丸ｺﾞｼｯｸM-PRO" panose="020F0600000000000000" pitchFamily="50" charset="-128"/>
                          <a:ea typeface="HG丸ｺﾞｼｯｸM-PRO" panose="020F0600000000000000" pitchFamily="50" charset="-128"/>
                        </a:rPr>
                        <a:t>項　　目</a:t>
                      </a:r>
                    </a:p>
                  </a:txBody>
                  <a:tcPr marL="86168" marR="86168" marT="43083" marB="43083"/>
                </a:tc>
                <a:tc>
                  <a:txBody>
                    <a:bodyPr/>
                    <a:lstStyle/>
                    <a:p>
                      <a:pPr algn="ctr"/>
                      <a:r>
                        <a:rPr kumimoji="1" lang="ja-JP" altLang="en-US" sz="3600" b="0" dirty="0">
                          <a:latin typeface="HG丸ｺﾞｼｯｸM-PRO" panose="020F0600000000000000" pitchFamily="50" charset="-128"/>
                          <a:ea typeface="HG丸ｺﾞｼｯｸM-PRO" panose="020F0600000000000000" pitchFamily="50" charset="-128"/>
                        </a:rPr>
                        <a:t>ポ　イ　ン　ト</a:t>
                      </a:r>
                    </a:p>
                  </a:txBody>
                  <a:tcPr marL="86168" marR="86168" marT="43083" marB="43083"/>
                </a:tc>
                <a:tc>
                  <a:txBody>
                    <a:bodyPr/>
                    <a:lstStyle/>
                    <a:p>
                      <a:pPr algn="ctr"/>
                      <a:r>
                        <a:rPr kumimoji="1" lang="ja-JP" altLang="en-US" sz="3600" b="0" dirty="0">
                          <a:latin typeface="HG丸ｺﾞｼｯｸM-PRO" panose="020F0600000000000000" pitchFamily="50" charset="-128"/>
                          <a:ea typeface="HG丸ｺﾞｼｯｸM-PRO" panose="020F0600000000000000" pitchFamily="50" charset="-128"/>
                        </a:rPr>
                        <a:t>見　　　　　　本</a:t>
                      </a:r>
                    </a:p>
                  </a:txBody>
                  <a:tcPr marL="86168" marR="86168" marT="43083" marB="43083"/>
                </a:tc>
                <a:extLst>
                  <a:ext uri="{0D108BD9-81ED-4DB2-BD59-A6C34878D82A}">
                    <a16:rowId xmlns:a16="http://schemas.microsoft.com/office/drawing/2014/main" val="946005941"/>
                  </a:ext>
                </a:extLst>
              </a:tr>
              <a:tr h="2958814">
                <a:tc>
                  <a:txBody>
                    <a:bodyPr/>
                    <a:lstStyle/>
                    <a:p>
                      <a:pPr algn="l">
                        <a:lnSpc>
                          <a:spcPct val="100000"/>
                        </a:lnSpc>
                      </a:pPr>
                      <a:endParaRPr kumimoji="1" lang="en-US" altLang="ja-JP" sz="1700" dirty="0">
                        <a:latin typeface="HG丸ｺﾞｼｯｸM-PRO" panose="020F0600000000000000" pitchFamily="50" charset="-128"/>
                        <a:ea typeface="HG丸ｺﾞｼｯｸM-PRO" panose="020F0600000000000000" pitchFamily="50" charset="-128"/>
                      </a:endParaRPr>
                    </a:p>
                    <a:p>
                      <a:pPr algn="l">
                        <a:lnSpc>
                          <a:spcPct val="100000"/>
                        </a:lnSpc>
                      </a:pPr>
                      <a:r>
                        <a:rPr kumimoji="1" lang="ja-JP" altLang="en-US" sz="1700" dirty="0">
                          <a:latin typeface="HG丸ｺﾞｼｯｸM-PRO" panose="020F0600000000000000" pitchFamily="50" charset="-128"/>
                          <a:ea typeface="HG丸ｺﾞｼｯｸM-PRO" panose="020F0600000000000000" pitchFamily="50" charset="-128"/>
                        </a:rPr>
                        <a:t>①</a:t>
                      </a:r>
                      <a:r>
                        <a:rPr kumimoji="1" lang="ja-JP" altLang="en-US" sz="170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防</a:t>
                      </a:r>
                      <a:r>
                        <a:rPr kumimoji="1" lang="ja-JP" altLang="en-US" sz="1700" spc="15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災</a:t>
                      </a:r>
                      <a:r>
                        <a:rPr kumimoji="1" lang="ja-JP" altLang="en-US" sz="1700" spc="15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体</a:t>
                      </a:r>
                      <a:r>
                        <a:rPr kumimoji="1" lang="ja-JP" altLang="en-US" sz="1700" spc="15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制</a:t>
                      </a:r>
                    </a:p>
                  </a:txBody>
                  <a:tcPr marL="86168" marR="86168" marT="43083" marB="43083"/>
                </a:tc>
                <a:tc>
                  <a:txBody>
                    <a:bodyPr/>
                    <a:lstStyle/>
                    <a:p>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〇役割分担表</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　</a:t>
                      </a:r>
                      <a:r>
                        <a:rPr kumimoji="1" lang="ja-JP" altLang="en-US" sz="1700" spc="130" baseline="0" dirty="0">
                          <a:latin typeface="HG丸ｺﾞｼｯｸM-PRO" panose="020F0600000000000000" pitchFamily="50" charset="-128"/>
                          <a:ea typeface="HG丸ｺﾞｼｯｸM-PRO" panose="020F0600000000000000" pitchFamily="50" charset="-128"/>
                        </a:rPr>
                        <a:t>災害時の役割分担をできるだけ</a:t>
                      </a:r>
                      <a:r>
                        <a:rPr kumimoji="1" lang="ja-JP" altLang="en-US" sz="1700" dirty="0">
                          <a:latin typeface="HG丸ｺﾞｼｯｸM-PRO" panose="020F0600000000000000" pitchFamily="50" charset="-128"/>
                          <a:ea typeface="HG丸ｺﾞｼｯｸM-PRO" panose="020F0600000000000000" pitchFamily="50" charset="-128"/>
                        </a:rPr>
                        <a:t>具体的</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en-US" altLang="ja-JP" sz="1700" dirty="0">
                          <a:latin typeface="HG丸ｺﾞｼｯｸM-PRO" panose="020F0600000000000000" pitchFamily="50" charset="-128"/>
                          <a:ea typeface="HG丸ｺﾞｼｯｸM-PRO" panose="020F0600000000000000" pitchFamily="50" charset="-128"/>
                        </a:rPr>
                        <a:t>   </a:t>
                      </a:r>
                      <a:r>
                        <a:rPr kumimoji="1" lang="ja-JP" altLang="en-US" sz="1700" dirty="0">
                          <a:latin typeface="HG丸ｺﾞｼｯｸM-PRO" panose="020F0600000000000000" pitchFamily="50" charset="-128"/>
                          <a:ea typeface="HG丸ｺﾞｼｯｸM-PRO" panose="020F0600000000000000" pitchFamily="50" charset="-128"/>
                        </a:rPr>
                        <a:t>に定めてください。</a:t>
                      </a:r>
                      <a:endParaRPr kumimoji="1" lang="en-US" altLang="ja-JP" sz="1700" dirty="0">
                        <a:latin typeface="HG丸ｺﾞｼｯｸM-PRO" panose="020F0600000000000000" pitchFamily="50" charset="-128"/>
                        <a:ea typeface="HG丸ｺﾞｼｯｸM-PRO" panose="020F0600000000000000" pitchFamily="50" charset="-128"/>
                      </a:endParaRPr>
                    </a:p>
                    <a:p>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〇避難の判断と動き</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　</a:t>
                      </a:r>
                      <a:r>
                        <a:rPr kumimoji="1" lang="ja-JP" altLang="en-US" sz="1700" spc="130" baseline="0" dirty="0">
                          <a:latin typeface="HG丸ｺﾞｼｯｸM-PRO" panose="020F0600000000000000" pitchFamily="50" charset="-128"/>
                          <a:ea typeface="HG丸ｺﾞｼｯｸM-PRO" panose="020F0600000000000000" pitchFamily="50" charset="-128"/>
                        </a:rPr>
                        <a:t>洪水時等の「体制」やその体制</a:t>
                      </a:r>
                      <a:r>
                        <a:rPr kumimoji="1" lang="ja-JP" altLang="en-US" sz="1700" dirty="0">
                          <a:latin typeface="HG丸ｺﾞｼｯｸM-PRO" panose="020F0600000000000000" pitchFamily="50" charset="-128"/>
                          <a:ea typeface="HG丸ｺﾞｼｯｸM-PRO" panose="020F0600000000000000" pitchFamily="50" charset="-128"/>
                        </a:rPr>
                        <a:t>ごとの</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en-US" altLang="ja-JP" sz="1700" dirty="0">
                          <a:latin typeface="HG丸ｺﾞｼｯｸM-PRO" panose="020F0600000000000000" pitchFamily="50" charset="-128"/>
                          <a:ea typeface="HG丸ｺﾞｼｯｸM-PRO" panose="020F0600000000000000" pitchFamily="50" charset="-128"/>
                        </a:rPr>
                        <a:t>  </a:t>
                      </a:r>
                      <a:r>
                        <a:rPr kumimoji="1" lang="ja-JP" altLang="en-US" sz="1700" dirty="0">
                          <a:latin typeface="HG丸ｺﾞｼｯｸM-PRO" panose="020F0600000000000000" pitchFamily="50" charset="-128"/>
                          <a:ea typeface="HG丸ｺﾞｼｯｸM-PRO" panose="020F0600000000000000" pitchFamily="50" charset="-128"/>
                        </a:rPr>
                        <a:t>「活動内容」、「対応要員」</a:t>
                      </a:r>
                      <a:r>
                        <a:rPr kumimoji="1" lang="en-US" altLang="ja-JP" sz="1700" dirty="0">
                          <a:latin typeface="HG丸ｺﾞｼｯｸM-PRO" panose="020F0600000000000000" pitchFamily="50" charset="-128"/>
                          <a:ea typeface="HG丸ｺﾞｼｯｸM-PRO" panose="020F0600000000000000" pitchFamily="50" charset="-128"/>
                        </a:rPr>
                        <a:t> </a:t>
                      </a:r>
                      <a:r>
                        <a:rPr kumimoji="1" lang="ja-JP" altLang="en-US" sz="1700" dirty="0">
                          <a:latin typeface="HG丸ｺﾞｼｯｸM-PRO" panose="020F0600000000000000" pitchFamily="50" charset="-128"/>
                          <a:ea typeface="HG丸ｺﾞｼｯｸM-PRO" panose="020F0600000000000000" pitchFamily="50" charset="-128"/>
                        </a:rPr>
                        <a:t>を定めてく</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en-US" altLang="ja-JP" sz="1700" dirty="0">
                          <a:latin typeface="HG丸ｺﾞｼｯｸM-PRO" panose="020F0600000000000000" pitchFamily="50" charset="-128"/>
                          <a:ea typeface="HG丸ｺﾞｼｯｸM-PRO" panose="020F0600000000000000" pitchFamily="50" charset="-128"/>
                        </a:rPr>
                        <a:t>   </a:t>
                      </a:r>
                      <a:r>
                        <a:rPr kumimoji="1" lang="ja-JP" altLang="en-US" sz="1700" dirty="0">
                          <a:latin typeface="HG丸ｺﾞｼｯｸM-PRO" panose="020F0600000000000000" pitchFamily="50" charset="-128"/>
                          <a:ea typeface="HG丸ｺﾞｼｯｸM-PRO" panose="020F0600000000000000" pitchFamily="50" charset="-128"/>
                        </a:rPr>
                        <a:t>ださい。</a:t>
                      </a:r>
                      <a:endParaRPr kumimoji="1" lang="en-US" altLang="ja-JP" sz="1700" dirty="0">
                        <a:latin typeface="HG丸ｺﾞｼｯｸM-PRO" panose="020F0600000000000000" pitchFamily="50" charset="-128"/>
                        <a:ea typeface="HG丸ｺﾞｼｯｸM-PRO" panose="020F0600000000000000" pitchFamily="50" charset="-128"/>
                      </a:endParaRPr>
                    </a:p>
                    <a:p>
                      <a:endParaRPr kumimoji="1" lang="en-US" altLang="ja-JP" sz="1700" dirty="0">
                        <a:latin typeface="HG丸ｺﾞｼｯｸM-PRO" panose="020F0600000000000000" pitchFamily="50" charset="-128"/>
                        <a:ea typeface="HG丸ｺﾞｼｯｸM-PRO" panose="020F0600000000000000" pitchFamily="50" charset="-128"/>
                      </a:endParaRPr>
                    </a:p>
                  </a:txBody>
                  <a:tcPr marL="86168" marR="86168" marT="43083" marB="43083"/>
                </a:tc>
                <a:tc>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marL="86168" marR="86168" marT="43083" marB="43083"/>
                </a:tc>
                <a:extLst>
                  <a:ext uri="{0D108BD9-81ED-4DB2-BD59-A6C34878D82A}">
                    <a16:rowId xmlns:a16="http://schemas.microsoft.com/office/drawing/2014/main" val="4281599020"/>
                  </a:ext>
                </a:extLst>
              </a:tr>
              <a:tr h="2376264">
                <a:tc>
                  <a:txBody>
                    <a:bodyPr/>
                    <a:lstStyle/>
                    <a:p>
                      <a:pPr algn="l">
                        <a:lnSpc>
                          <a:spcPct val="100000"/>
                        </a:lnSpc>
                      </a:pPr>
                      <a:endParaRPr kumimoji="1" lang="en-US" altLang="ja-JP" sz="1700" dirty="0">
                        <a:latin typeface="HG丸ｺﾞｼｯｸM-PRO" panose="020F0600000000000000" pitchFamily="50" charset="-128"/>
                        <a:ea typeface="HG丸ｺﾞｼｯｸM-PRO" panose="020F0600000000000000" pitchFamily="50" charset="-128"/>
                      </a:endParaRPr>
                    </a:p>
                    <a:p>
                      <a:pPr algn="l">
                        <a:lnSpc>
                          <a:spcPct val="100000"/>
                        </a:lnSpc>
                      </a:pPr>
                      <a:endParaRPr kumimoji="1" lang="en-US" altLang="ja-JP" sz="1700" dirty="0">
                        <a:latin typeface="HG丸ｺﾞｼｯｸM-PRO" panose="020F0600000000000000" pitchFamily="50" charset="-128"/>
                        <a:ea typeface="HG丸ｺﾞｼｯｸM-PRO" panose="020F0600000000000000" pitchFamily="50" charset="-128"/>
                      </a:endParaRPr>
                    </a:p>
                    <a:p>
                      <a:pPr algn="l">
                        <a:lnSpc>
                          <a:spcPct val="100000"/>
                        </a:lnSpc>
                      </a:pPr>
                      <a:endParaRPr kumimoji="1" lang="en-US" altLang="ja-JP" sz="1700" dirty="0">
                        <a:latin typeface="HG丸ｺﾞｼｯｸM-PRO" panose="020F0600000000000000" pitchFamily="50" charset="-128"/>
                        <a:ea typeface="HG丸ｺﾞｼｯｸM-PRO" panose="020F0600000000000000" pitchFamily="50" charset="-128"/>
                      </a:endParaRPr>
                    </a:p>
                    <a:p>
                      <a:pPr algn="l">
                        <a:lnSpc>
                          <a:spcPct val="100000"/>
                        </a:lnSpc>
                      </a:pPr>
                      <a:r>
                        <a:rPr kumimoji="1" lang="ja-JP" altLang="en-US" sz="1700" dirty="0">
                          <a:latin typeface="HG丸ｺﾞｼｯｸM-PRO" panose="020F0600000000000000" pitchFamily="50" charset="-128"/>
                          <a:ea typeface="HG丸ｺﾞｼｯｸM-PRO" panose="020F0600000000000000" pitchFamily="50" charset="-128"/>
                        </a:rPr>
                        <a:t>②</a:t>
                      </a:r>
                      <a:r>
                        <a:rPr kumimoji="1" lang="ja-JP" altLang="en-US" sz="1700" baseline="0" dirty="0">
                          <a:latin typeface="HG丸ｺﾞｼｯｸM-PRO" panose="020F0600000000000000" pitchFamily="50" charset="-128"/>
                          <a:ea typeface="HG丸ｺﾞｼｯｸM-PRO" panose="020F0600000000000000" pitchFamily="50" charset="-128"/>
                        </a:rPr>
                        <a:t> </a:t>
                      </a:r>
                      <a:r>
                        <a:rPr kumimoji="1" lang="ja-JP" altLang="en-US" sz="1700" spc="-350" baseline="0" dirty="0">
                          <a:latin typeface="HG丸ｺﾞｼｯｸM-PRO" panose="020F0600000000000000" pitchFamily="50" charset="-128"/>
                          <a:ea typeface="HG丸ｺﾞｼｯｸM-PRO" panose="020F0600000000000000" pitchFamily="50" charset="-128"/>
                        </a:rPr>
                        <a:t>情 報 収 集・伝 達</a:t>
                      </a:r>
                    </a:p>
                  </a:txBody>
                  <a:tcPr marL="86168" marR="86168" marT="43083" marB="43083"/>
                </a:tc>
                <a:tc>
                  <a:txBody>
                    <a:bodyPr/>
                    <a:lstStyle/>
                    <a:p>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〇気象情報、河川の情報、避難情報の取得</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en-US" altLang="ja-JP" sz="1700" dirty="0">
                          <a:latin typeface="HG丸ｺﾞｼｯｸM-PRO" panose="020F0600000000000000" pitchFamily="50" charset="-128"/>
                          <a:ea typeface="HG丸ｺﾞｼｯｸM-PRO" panose="020F0600000000000000" pitchFamily="50" charset="-128"/>
                        </a:rPr>
                        <a:t>   </a:t>
                      </a:r>
                      <a:r>
                        <a:rPr kumimoji="1" lang="ja-JP" altLang="en-US" sz="1700" dirty="0">
                          <a:latin typeface="HG丸ｺﾞｼｯｸM-PRO" panose="020F0600000000000000" pitchFamily="50" charset="-128"/>
                          <a:ea typeface="HG丸ｺﾞｼｯｸM-PRO" panose="020F0600000000000000" pitchFamily="50" charset="-128"/>
                        </a:rPr>
                        <a:t>方法を定めてください。</a:t>
                      </a:r>
                      <a:endParaRPr kumimoji="1" lang="en-US" altLang="ja-JP" sz="1700" dirty="0">
                        <a:latin typeface="HG丸ｺﾞｼｯｸM-PRO" panose="020F0600000000000000" pitchFamily="50" charset="-128"/>
                        <a:ea typeface="HG丸ｺﾞｼｯｸM-PRO" panose="020F0600000000000000" pitchFamily="50" charset="-128"/>
                      </a:endParaRPr>
                    </a:p>
                    <a:p>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〇</a:t>
                      </a:r>
                      <a:r>
                        <a:rPr kumimoji="1" lang="ja-JP" altLang="en-US" sz="1700" spc="130" baseline="0" dirty="0">
                          <a:latin typeface="HG丸ｺﾞｼｯｸM-PRO" panose="020F0600000000000000" pitchFamily="50" charset="-128"/>
                          <a:ea typeface="HG丸ｺﾞｼｯｸM-PRO" panose="020F0600000000000000" pitchFamily="50" charset="-128"/>
                        </a:rPr>
                        <a:t>防災関係機関への緊急連絡先も</a:t>
                      </a:r>
                      <a:r>
                        <a:rPr kumimoji="1" lang="ja-JP" altLang="en-US" sz="1700" dirty="0">
                          <a:latin typeface="HG丸ｺﾞｼｯｸM-PRO" panose="020F0600000000000000" pitchFamily="50" charset="-128"/>
                          <a:ea typeface="HG丸ｺﾞｼｯｸM-PRO" panose="020F0600000000000000" pitchFamily="50" charset="-128"/>
                        </a:rPr>
                        <a:t>整備し</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en-US" altLang="ja-JP" sz="1700" dirty="0">
                          <a:latin typeface="HG丸ｺﾞｼｯｸM-PRO" panose="020F0600000000000000" pitchFamily="50" charset="-128"/>
                          <a:ea typeface="HG丸ｺﾞｼｯｸM-PRO" panose="020F0600000000000000" pitchFamily="50" charset="-128"/>
                        </a:rPr>
                        <a:t>  </a:t>
                      </a:r>
                      <a:r>
                        <a:rPr kumimoji="1" lang="ja-JP" altLang="en-US" sz="1700" dirty="0">
                          <a:latin typeface="HG丸ｺﾞｼｯｸM-PRO" panose="020F0600000000000000" pitchFamily="50" charset="-128"/>
                          <a:ea typeface="HG丸ｺﾞｼｯｸM-PRO" panose="020F0600000000000000" pitchFamily="50" charset="-128"/>
                        </a:rPr>
                        <a:t>ておきましょう。</a:t>
                      </a:r>
                      <a:endParaRPr kumimoji="1" lang="en-US" altLang="ja-JP" sz="1700" dirty="0">
                        <a:latin typeface="HG丸ｺﾞｼｯｸM-PRO" panose="020F0600000000000000" pitchFamily="50" charset="-128"/>
                        <a:ea typeface="HG丸ｺﾞｼｯｸM-PRO" panose="020F0600000000000000" pitchFamily="50" charset="-128"/>
                      </a:endParaRPr>
                    </a:p>
                    <a:p>
                      <a:endParaRPr kumimoji="1" lang="en-US" altLang="ja-JP" sz="1700" dirty="0">
                        <a:latin typeface="HG丸ｺﾞｼｯｸM-PRO" panose="020F0600000000000000" pitchFamily="50" charset="-128"/>
                        <a:ea typeface="HG丸ｺﾞｼｯｸM-PRO" panose="020F0600000000000000" pitchFamily="50" charset="-128"/>
                      </a:endParaRPr>
                    </a:p>
                  </a:txBody>
                  <a:tcPr marL="86168" marR="86168" marT="43083" marB="43083"/>
                </a:tc>
                <a:tc>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marL="86168" marR="86168" marT="43083" marB="43083"/>
                </a:tc>
                <a:extLst>
                  <a:ext uri="{0D108BD9-81ED-4DB2-BD59-A6C34878D82A}">
                    <a16:rowId xmlns:a16="http://schemas.microsoft.com/office/drawing/2014/main" val="2992507716"/>
                  </a:ext>
                </a:extLst>
              </a:tr>
              <a:tr h="1440160">
                <a:tc>
                  <a:txBody>
                    <a:bodyPr/>
                    <a:lstStyle/>
                    <a:p>
                      <a:pPr algn="l">
                        <a:lnSpc>
                          <a:spcPct val="100000"/>
                        </a:lnSpc>
                      </a:pPr>
                      <a:endParaRPr kumimoji="1" lang="en-US" altLang="ja-JP" sz="1700" dirty="0">
                        <a:latin typeface="HG丸ｺﾞｼｯｸM-PRO" panose="020F0600000000000000" pitchFamily="50" charset="-128"/>
                        <a:ea typeface="HG丸ｺﾞｼｯｸM-PRO" panose="020F0600000000000000" pitchFamily="50" charset="-128"/>
                      </a:endParaRPr>
                    </a:p>
                    <a:p>
                      <a:pPr algn="l">
                        <a:lnSpc>
                          <a:spcPct val="100000"/>
                        </a:lnSpc>
                      </a:pPr>
                      <a:r>
                        <a:rPr kumimoji="1" lang="ja-JP" altLang="en-US" sz="1700" dirty="0">
                          <a:latin typeface="HG丸ｺﾞｼｯｸM-PRO" panose="020F0600000000000000" pitchFamily="50" charset="-128"/>
                          <a:ea typeface="HG丸ｺﾞｼｯｸM-PRO" panose="020F0600000000000000" pitchFamily="50" charset="-128"/>
                        </a:rPr>
                        <a:t>③</a:t>
                      </a:r>
                      <a:r>
                        <a:rPr kumimoji="1" lang="ja-JP" altLang="en-US" sz="170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避 難</a:t>
                      </a:r>
                      <a:r>
                        <a:rPr kumimoji="1" lang="ja-JP" altLang="en-US" sz="1700" spc="15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誘</a:t>
                      </a:r>
                      <a:r>
                        <a:rPr kumimoji="1" lang="ja-JP" altLang="en-US" sz="1700" spc="15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導</a:t>
                      </a:r>
                    </a:p>
                  </a:txBody>
                  <a:tcPr marL="86168" marR="86168" marT="43083" marB="43083"/>
                </a:tc>
                <a:tc>
                  <a:txBody>
                    <a:bodyPr/>
                    <a:lstStyle/>
                    <a:p>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〇市町から配布されているハザードマップ</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en-US" altLang="ja-JP" sz="1700" dirty="0">
                          <a:latin typeface="HG丸ｺﾞｼｯｸM-PRO" panose="020F0600000000000000" pitchFamily="50" charset="-128"/>
                          <a:ea typeface="HG丸ｺﾞｼｯｸM-PRO" panose="020F0600000000000000" pitchFamily="50" charset="-128"/>
                        </a:rPr>
                        <a:t>   </a:t>
                      </a:r>
                      <a:r>
                        <a:rPr kumimoji="1" lang="ja-JP" altLang="en-US" sz="1700" dirty="0">
                          <a:latin typeface="HG丸ｺﾞｼｯｸM-PRO" panose="020F0600000000000000" pitchFamily="50" charset="-128"/>
                          <a:ea typeface="HG丸ｺﾞｼｯｸM-PRO" panose="020F0600000000000000" pitchFamily="50" charset="-128"/>
                        </a:rPr>
                        <a:t>を参考に避難先、避難経路、</a:t>
                      </a:r>
                      <a:r>
                        <a:rPr kumimoji="1" lang="ja-JP" altLang="en-US" sz="1700" dirty="0" smtClean="0">
                          <a:latin typeface="HG丸ｺﾞｼｯｸM-PRO" panose="020F0600000000000000" pitchFamily="50" charset="-128"/>
                          <a:ea typeface="HG丸ｺﾞｼｯｸM-PRO" panose="020F0600000000000000" pitchFamily="50" charset="-128"/>
                        </a:rPr>
                        <a:t>移動手段</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en-US" altLang="ja-JP" sz="1700" dirty="0">
                          <a:latin typeface="HG丸ｺﾞｼｯｸM-PRO" panose="020F0600000000000000" pitchFamily="50" charset="-128"/>
                          <a:ea typeface="HG丸ｺﾞｼｯｸM-PRO" panose="020F0600000000000000" pitchFamily="50" charset="-128"/>
                        </a:rPr>
                        <a:t>   </a:t>
                      </a:r>
                      <a:r>
                        <a:rPr kumimoji="1" lang="ja-JP" altLang="en-US" sz="1700" dirty="0">
                          <a:latin typeface="HG丸ｺﾞｼｯｸM-PRO" panose="020F0600000000000000" pitchFamily="50" charset="-128"/>
                          <a:ea typeface="HG丸ｺﾞｼｯｸM-PRO" panose="020F0600000000000000" pitchFamily="50" charset="-128"/>
                        </a:rPr>
                        <a:t>などを定めてください。</a:t>
                      </a:r>
                    </a:p>
                  </a:txBody>
                  <a:tcPr marL="86168" marR="86168" marT="43083" marB="43083"/>
                </a:tc>
                <a:tc>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marL="86168" marR="86168" marT="43083" marB="43083"/>
                </a:tc>
                <a:extLst>
                  <a:ext uri="{0D108BD9-81ED-4DB2-BD59-A6C34878D82A}">
                    <a16:rowId xmlns:a16="http://schemas.microsoft.com/office/drawing/2014/main" val="517463451"/>
                  </a:ext>
                </a:extLst>
              </a:tr>
              <a:tr h="1512168">
                <a:tc>
                  <a:txBody>
                    <a:bodyPr/>
                    <a:lstStyle/>
                    <a:p>
                      <a:pPr algn="l">
                        <a:lnSpc>
                          <a:spcPct val="100000"/>
                        </a:lnSpc>
                      </a:pPr>
                      <a:endParaRPr kumimoji="1" lang="en-US" altLang="ja-JP" sz="1700" dirty="0">
                        <a:latin typeface="HG丸ｺﾞｼｯｸM-PRO" panose="020F0600000000000000" pitchFamily="50" charset="-128"/>
                        <a:ea typeface="HG丸ｺﾞｼｯｸM-PRO" panose="020F0600000000000000" pitchFamily="50" charset="-128"/>
                      </a:endParaRPr>
                    </a:p>
                    <a:p>
                      <a:pPr algn="l">
                        <a:lnSpc>
                          <a:spcPct val="100000"/>
                        </a:lnSpc>
                      </a:pPr>
                      <a:r>
                        <a:rPr kumimoji="1" lang="ja-JP" altLang="en-US" sz="1700" dirty="0">
                          <a:latin typeface="HG丸ｺﾞｼｯｸM-PRO" panose="020F0600000000000000" pitchFamily="50" charset="-128"/>
                          <a:ea typeface="HG丸ｺﾞｼｯｸM-PRO" panose="020F0600000000000000" pitchFamily="50" charset="-128"/>
                        </a:rPr>
                        <a:t>④</a:t>
                      </a:r>
                      <a:r>
                        <a:rPr kumimoji="1" lang="ja-JP" altLang="en-US" sz="170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施</a:t>
                      </a:r>
                      <a:r>
                        <a:rPr kumimoji="1" lang="ja-JP" altLang="en-US" sz="1700" spc="15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設</a:t>
                      </a:r>
                      <a:r>
                        <a:rPr kumimoji="1" lang="ja-JP" altLang="en-US" sz="1700" spc="15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整</a:t>
                      </a:r>
                      <a:r>
                        <a:rPr kumimoji="1" lang="ja-JP" altLang="en-US" sz="1700" spc="150" baseline="0" dirty="0">
                          <a:latin typeface="HG丸ｺﾞｼｯｸM-PRO" panose="020F0600000000000000" pitchFamily="50" charset="-128"/>
                          <a:ea typeface="HG丸ｺﾞｼｯｸM-PRO" panose="020F0600000000000000" pitchFamily="50" charset="-128"/>
                        </a:rPr>
                        <a:t> </a:t>
                      </a:r>
                      <a:r>
                        <a:rPr kumimoji="1" lang="ja-JP" altLang="en-US" sz="1700" spc="150" dirty="0">
                          <a:latin typeface="HG丸ｺﾞｼｯｸM-PRO" panose="020F0600000000000000" pitchFamily="50" charset="-128"/>
                          <a:ea typeface="HG丸ｺﾞｼｯｸM-PRO" panose="020F0600000000000000" pitchFamily="50" charset="-128"/>
                        </a:rPr>
                        <a:t>備</a:t>
                      </a:r>
                    </a:p>
                  </a:txBody>
                  <a:tcPr marL="86168" marR="86168" marT="43083" marB="43083"/>
                </a:tc>
                <a:tc>
                  <a:txBody>
                    <a:bodyPr/>
                    <a:lstStyle/>
                    <a:p>
                      <a:endParaRPr kumimoji="1" lang="en-US" altLang="ja-JP" sz="1700" dirty="0">
                        <a:latin typeface="HG丸ｺﾞｼｯｸM-PRO" panose="020F0600000000000000" pitchFamily="50" charset="-128"/>
                        <a:ea typeface="HG丸ｺﾞｼｯｸM-PRO" panose="020F0600000000000000" pitchFamily="50" charset="-128"/>
                      </a:endParaRPr>
                    </a:p>
                    <a:p>
                      <a:r>
                        <a:rPr kumimoji="1" lang="ja-JP" altLang="en-US" sz="1700" dirty="0">
                          <a:latin typeface="HG丸ｺﾞｼｯｸM-PRO" panose="020F0600000000000000" pitchFamily="50" charset="-128"/>
                          <a:ea typeface="HG丸ｺﾞｼｯｸM-PRO" panose="020F0600000000000000" pitchFamily="50" charset="-128"/>
                        </a:rPr>
                        <a:t>〇</a:t>
                      </a:r>
                      <a:r>
                        <a:rPr kumimoji="1" lang="ja-JP" altLang="en-US" sz="1700" spc="180" baseline="0" dirty="0">
                          <a:latin typeface="HG丸ｺﾞｼｯｸM-PRO" panose="020F0600000000000000" pitchFamily="50" charset="-128"/>
                          <a:ea typeface="HG丸ｺﾞｼｯｸM-PRO" panose="020F0600000000000000" pitchFamily="50" charset="-128"/>
                        </a:rPr>
                        <a:t>情報収集する設備、避難に使用</a:t>
                      </a:r>
                      <a:r>
                        <a:rPr kumimoji="1" lang="ja-JP" altLang="en-US" sz="1700" spc="180" dirty="0">
                          <a:latin typeface="HG丸ｺﾞｼｯｸM-PRO" panose="020F0600000000000000" pitchFamily="50" charset="-128"/>
                          <a:ea typeface="HG丸ｺﾞｼｯｸM-PRO" panose="020F0600000000000000" pitchFamily="50" charset="-128"/>
                        </a:rPr>
                        <a:t>する</a:t>
                      </a:r>
                      <a:endParaRPr kumimoji="1" lang="en-US" altLang="ja-JP" sz="1700" spc="180" dirty="0">
                        <a:latin typeface="HG丸ｺﾞｼｯｸM-PRO" panose="020F0600000000000000" pitchFamily="50" charset="-128"/>
                        <a:ea typeface="HG丸ｺﾞｼｯｸM-PRO" panose="020F0600000000000000" pitchFamily="50" charset="-128"/>
                      </a:endParaRPr>
                    </a:p>
                    <a:p>
                      <a:r>
                        <a:rPr kumimoji="1" lang="en-US" altLang="ja-JP" sz="1700" dirty="0">
                          <a:latin typeface="HG丸ｺﾞｼｯｸM-PRO" panose="020F0600000000000000" pitchFamily="50" charset="-128"/>
                          <a:ea typeface="HG丸ｺﾞｼｯｸM-PRO" panose="020F0600000000000000" pitchFamily="50" charset="-128"/>
                        </a:rPr>
                        <a:t>   </a:t>
                      </a:r>
                      <a:r>
                        <a:rPr kumimoji="1" lang="ja-JP" altLang="en-US" sz="1700" dirty="0">
                          <a:latin typeface="HG丸ｺﾞｼｯｸM-PRO" panose="020F0600000000000000" pitchFamily="50" charset="-128"/>
                          <a:ea typeface="HG丸ｺﾞｼｯｸM-PRO" panose="020F0600000000000000" pitchFamily="50" charset="-128"/>
                        </a:rPr>
                        <a:t>器具、食料・水などの備蓄品を定めてく</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en-US" altLang="ja-JP" sz="1700" dirty="0">
                          <a:latin typeface="HG丸ｺﾞｼｯｸM-PRO" panose="020F0600000000000000" pitchFamily="50" charset="-128"/>
                          <a:ea typeface="HG丸ｺﾞｼｯｸM-PRO" panose="020F0600000000000000" pitchFamily="50" charset="-128"/>
                        </a:rPr>
                        <a:t>   </a:t>
                      </a:r>
                      <a:r>
                        <a:rPr kumimoji="1" lang="ja-JP" altLang="en-US" sz="1700">
                          <a:latin typeface="HG丸ｺﾞｼｯｸM-PRO" panose="020F0600000000000000" pitchFamily="50" charset="-128"/>
                          <a:ea typeface="HG丸ｺﾞｼｯｸM-PRO" panose="020F0600000000000000" pitchFamily="50" charset="-128"/>
                        </a:rPr>
                        <a:t>ださい。</a:t>
                      </a:r>
                      <a:endParaRPr kumimoji="1" lang="en-US" altLang="ja-JP" sz="1700" dirty="0">
                        <a:latin typeface="HG丸ｺﾞｼｯｸM-PRO" panose="020F0600000000000000" pitchFamily="50" charset="-128"/>
                        <a:ea typeface="HG丸ｺﾞｼｯｸM-PRO" panose="020F0600000000000000" pitchFamily="50" charset="-128"/>
                      </a:endParaRPr>
                    </a:p>
                  </a:txBody>
                  <a:tcPr marL="86168" marR="86168" marT="43083" marB="43083"/>
                </a:tc>
                <a:tc>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marL="86168" marR="86168" marT="43083" marB="43083"/>
                </a:tc>
                <a:extLst>
                  <a:ext uri="{0D108BD9-81ED-4DB2-BD59-A6C34878D82A}">
                    <a16:rowId xmlns:a16="http://schemas.microsoft.com/office/drawing/2014/main" val="224462237"/>
                  </a:ext>
                </a:extLst>
              </a:tr>
              <a:tr h="621521">
                <a:tc>
                  <a:txBody>
                    <a:bodyPr/>
                    <a:lstStyle/>
                    <a:p>
                      <a:pPr algn="l">
                        <a:lnSpc>
                          <a:spcPct val="100000"/>
                        </a:lnSpc>
                      </a:pPr>
                      <a:r>
                        <a:rPr kumimoji="1" lang="ja-JP" altLang="en-US" sz="1700" dirty="0">
                          <a:latin typeface="HG丸ｺﾞｼｯｸM-PRO" panose="020F0600000000000000" pitchFamily="50" charset="-128"/>
                          <a:ea typeface="HG丸ｺﾞｼｯｸM-PRO" panose="020F0600000000000000" pitchFamily="50" charset="-128"/>
                        </a:rPr>
                        <a:t>⑤</a:t>
                      </a:r>
                      <a:r>
                        <a:rPr kumimoji="1" lang="ja-JP" altLang="en-US" sz="1700" baseline="0" dirty="0">
                          <a:latin typeface="HG丸ｺﾞｼｯｸM-PRO" panose="020F0600000000000000" pitchFamily="50" charset="-128"/>
                          <a:ea typeface="HG丸ｺﾞｼｯｸM-PRO" panose="020F0600000000000000" pitchFamily="50" charset="-128"/>
                        </a:rPr>
                        <a:t> </a:t>
                      </a:r>
                      <a:r>
                        <a:rPr kumimoji="1" lang="ja-JP" altLang="en-US" sz="1700" spc="150" baseline="0" dirty="0">
                          <a:latin typeface="HG丸ｺﾞｼｯｸM-PRO" panose="020F0600000000000000" pitchFamily="50" charset="-128"/>
                          <a:ea typeface="HG丸ｺﾞｼｯｸM-PRO" panose="020F0600000000000000" pitchFamily="50" charset="-128"/>
                        </a:rPr>
                        <a:t>教育・訓練</a:t>
                      </a:r>
                    </a:p>
                  </a:txBody>
                  <a:tcPr marL="86168" marR="86168" marT="43083" marB="43083"/>
                </a:tc>
                <a:tc>
                  <a:txBody>
                    <a:bodyPr/>
                    <a:lstStyle/>
                    <a:p>
                      <a:r>
                        <a:rPr kumimoji="1" lang="ja-JP" altLang="en-US" sz="1700" dirty="0">
                          <a:latin typeface="HG丸ｺﾞｼｯｸM-PRO" panose="020F0600000000000000" pitchFamily="50" charset="-128"/>
                          <a:ea typeface="HG丸ｺﾞｼｯｸM-PRO" panose="020F0600000000000000" pitchFamily="50" charset="-128"/>
                        </a:rPr>
                        <a:t>〇洪水を想定して、定期的に研修・訓練を</a:t>
                      </a:r>
                      <a:endParaRPr kumimoji="1" lang="en-US" altLang="ja-JP" sz="1700" dirty="0">
                        <a:latin typeface="HG丸ｺﾞｼｯｸM-PRO" panose="020F0600000000000000" pitchFamily="50" charset="-128"/>
                        <a:ea typeface="HG丸ｺﾞｼｯｸM-PRO" panose="020F0600000000000000" pitchFamily="50" charset="-128"/>
                      </a:endParaRPr>
                    </a:p>
                    <a:p>
                      <a:r>
                        <a:rPr kumimoji="1" lang="en-US" altLang="ja-JP" sz="1700" dirty="0">
                          <a:latin typeface="HG丸ｺﾞｼｯｸM-PRO" panose="020F0600000000000000" pitchFamily="50" charset="-128"/>
                          <a:ea typeface="HG丸ｺﾞｼｯｸM-PRO" panose="020F0600000000000000" pitchFamily="50" charset="-128"/>
                        </a:rPr>
                        <a:t>   </a:t>
                      </a:r>
                      <a:r>
                        <a:rPr kumimoji="1" lang="ja-JP" altLang="en-US" sz="1700" dirty="0">
                          <a:latin typeface="HG丸ｺﾞｼｯｸM-PRO" panose="020F0600000000000000" pitchFamily="50" charset="-128"/>
                          <a:ea typeface="HG丸ｺﾞｼｯｸM-PRO" panose="020F0600000000000000" pitchFamily="50" charset="-128"/>
                        </a:rPr>
                        <a:t>実施しましょう。</a:t>
                      </a:r>
                    </a:p>
                  </a:txBody>
                  <a:tcPr marL="86168" marR="86168" marT="43083" marB="43083"/>
                </a:tc>
                <a:tc>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marL="86168" marR="86168" marT="43083" marB="43083"/>
                </a:tc>
                <a:extLst>
                  <a:ext uri="{0D108BD9-81ED-4DB2-BD59-A6C34878D82A}">
                    <a16:rowId xmlns:a16="http://schemas.microsoft.com/office/drawing/2014/main" val="1569769497"/>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577110203"/>
              </p:ext>
            </p:extLst>
          </p:nvPr>
        </p:nvGraphicFramePr>
        <p:xfrm>
          <a:off x="6472808" y="753961"/>
          <a:ext cx="6120680" cy="1620630"/>
        </p:xfrm>
        <a:graphic>
          <a:graphicData uri="http://schemas.openxmlformats.org/drawingml/2006/table">
            <a:tbl>
              <a:tblPr firstRow="1" bandRow="1">
                <a:tableStyleId>{5C22544A-7EE6-4342-B048-85BDC9FD1C3A}</a:tableStyleId>
              </a:tblPr>
              <a:tblGrid>
                <a:gridCol w="1376591">
                  <a:extLst>
                    <a:ext uri="{9D8B030D-6E8A-4147-A177-3AD203B41FA5}">
                      <a16:colId xmlns:a16="http://schemas.microsoft.com/office/drawing/2014/main" val="2846961787"/>
                    </a:ext>
                  </a:extLst>
                </a:gridCol>
                <a:gridCol w="2587277">
                  <a:extLst>
                    <a:ext uri="{9D8B030D-6E8A-4147-A177-3AD203B41FA5}">
                      <a16:colId xmlns:a16="http://schemas.microsoft.com/office/drawing/2014/main" val="1823915922"/>
                    </a:ext>
                  </a:extLst>
                </a:gridCol>
                <a:gridCol w="2156812">
                  <a:extLst>
                    <a:ext uri="{9D8B030D-6E8A-4147-A177-3AD203B41FA5}">
                      <a16:colId xmlns:a16="http://schemas.microsoft.com/office/drawing/2014/main" val="2128167528"/>
                    </a:ext>
                  </a:extLst>
                </a:gridCol>
              </a:tblGrid>
              <a:tr h="246512">
                <a:tc>
                  <a:txBody>
                    <a:bodyPr/>
                    <a:lstStyle/>
                    <a:p>
                      <a:pPr algn="ctr"/>
                      <a:r>
                        <a:rPr kumimoji="1" lang="ja-JP" altLang="en-US" sz="1100" b="0" dirty="0">
                          <a:solidFill>
                            <a:schemeClr val="tx1"/>
                          </a:solidFill>
                        </a:rPr>
                        <a:t>役割</a:t>
                      </a:r>
                      <a:endParaRPr kumimoji="1" lang="en-US" altLang="ja-JP" sz="1100" b="0" dirty="0">
                        <a:solidFill>
                          <a:schemeClr val="tx1"/>
                        </a:solidFill>
                      </a:endParaRP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kumimoji="1" lang="ja-JP" altLang="en-US" sz="1100" b="0" dirty="0">
                          <a:solidFill>
                            <a:schemeClr val="tx1"/>
                          </a:solidFill>
                        </a:rPr>
                        <a:t>業務内容</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algn="ctr"/>
                      <a:r>
                        <a:rPr kumimoji="1" lang="ja-JP" altLang="en-US" sz="1100" b="0" dirty="0">
                          <a:solidFill>
                            <a:schemeClr val="tx1"/>
                          </a:solidFill>
                        </a:rPr>
                        <a:t>担当者</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1439037304"/>
                  </a:ext>
                </a:extLst>
              </a:tr>
              <a:tr h="371532">
                <a:tc>
                  <a:txBody>
                    <a:bodyPr/>
                    <a:lstStyle/>
                    <a:p>
                      <a:r>
                        <a:rPr kumimoji="1" lang="ja-JP" altLang="en-US" sz="900" b="0" dirty="0">
                          <a:solidFill>
                            <a:schemeClr val="tx1"/>
                          </a:solidFill>
                        </a:rPr>
                        <a:t>総括管理者</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r>
                        <a:rPr kumimoji="1" lang="ja-JP" altLang="en-US" sz="900" b="0" dirty="0">
                          <a:solidFill>
                            <a:schemeClr val="tx1"/>
                          </a:solidFill>
                        </a:rPr>
                        <a:t>〇総括責任（避難の判断など防災対策</a:t>
                      </a:r>
                      <a:endParaRPr kumimoji="1" lang="en-US" altLang="ja-JP" sz="900" b="0" dirty="0">
                        <a:solidFill>
                          <a:schemeClr val="tx1"/>
                        </a:solidFill>
                      </a:endParaRPr>
                    </a:p>
                    <a:p>
                      <a:r>
                        <a:rPr kumimoji="1" lang="ja-JP" altLang="en-US" sz="900" b="0" dirty="0">
                          <a:solidFill>
                            <a:schemeClr val="tx1"/>
                          </a:solidFill>
                        </a:rPr>
                        <a:t>　 についての指揮ほか全般）</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r>
                        <a:rPr kumimoji="1" lang="ja-JP" altLang="en-US" sz="900" b="0" dirty="0">
                          <a:solidFill>
                            <a:schemeClr val="tx1"/>
                          </a:solidFill>
                        </a:rPr>
                        <a:t>担　</a:t>
                      </a:r>
                      <a:r>
                        <a:rPr kumimoji="1" lang="ja-JP" altLang="en-US" sz="900" b="0" baseline="0" dirty="0">
                          <a:solidFill>
                            <a:schemeClr val="tx1"/>
                          </a:solidFill>
                        </a:rPr>
                        <a:t> </a:t>
                      </a:r>
                      <a:r>
                        <a:rPr kumimoji="1" lang="ja-JP" altLang="en-US" sz="900" b="0" dirty="0">
                          <a:solidFill>
                            <a:schemeClr val="tx1"/>
                          </a:solidFill>
                        </a:rPr>
                        <a:t>当：〇〇施設長</a:t>
                      </a:r>
                      <a:endParaRPr kumimoji="1" lang="en-US" altLang="ja-JP" sz="900" b="0" dirty="0">
                        <a:solidFill>
                          <a:schemeClr val="tx1"/>
                        </a:solidFill>
                      </a:endParaRPr>
                    </a:p>
                    <a:p>
                      <a:r>
                        <a:rPr kumimoji="1" lang="ja-JP" altLang="en-US" sz="900" b="0" dirty="0">
                          <a:solidFill>
                            <a:schemeClr val="tx1"/>
                          </a:solidFill>
                        </a:rPr>
                        <a:t>代行者①・・・代行②・・・</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4288481341"/>
                  </a:ext>
                </a:extLst>
              </a:tr>
              <a:tr h="495160">
                <a:tc>
                  <a:txBody>
                    <a:bodyPr/>
                    <a:lstStyle/>
                    <a:p>
                      <a:r>
                        <a:rPr kumimoji="1" lang="ja-JP" altLang="en-US" sz="900" b="0" dirty="0">
                          <a:solidFill>
                            <a:schemeClr val="tx1"/>
                          </a:solidFill>
                        </a:rPr>
                        <a:t>情報収集伝達班</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r>
                        <a:rPr kumimoji="1" lang="ja-JP" altLang="en-US" sz="900" b="0" dirty="0">
                          <a:solidFill>
                            <a:schemeClr val="tx1"/>
                          </a:solidFill>
                        </a:rPr>
                        <a:t>〇気象情報、河川の情報、避難情報の　</a:t>
                      </a:r>
                      <a:endParaRPr kumimoji="1" lang="en-US" altLang="ja-JP" sz="900" b="0" dirty="0">
                        <a:solidFill>
                          <a:schemeClr val="tx1"/>
                        </a:solidFill>
                      </a:endParaRPr>
                    </a:p>
                    <a:p>
                      <a:r>
                        <a:rPr kumimoji="1" lang="ja-JP" altLang="en-US" sz="900" b="0" dirty="0">
                          <a:solidFill>
                            <a:schemeClr val="tx1"/>
                          </a:solidFill>
                        </a:rPr>
                        <a:t>　</a:t>
                      </a:r>
                      <a:r>
                        <a:rPr kumimoji="1" lang="ja-JP" altLang="en-US" sz="900" b="0" baseline="0" dirty="0">
                          <a:solidFill>
                            <a:schemeClr val="tx1"/>
                          </a:solidFill>
                        </a:rPr>
                        <a:t> </a:t>
                      </a:r>
                      <a:r>
                        <a:rPr kumimoji="1" lang="ja-JP" altLang="en-US" sz="900" b="0" dirty="0">
                          <a:solidFill>
                            <a:schemeClr val="tx1"/>
                          </a:solidFill>
                        </a:rPr>
                        <a:t>収</a:t>
                      </a:r>
                      <a:r>
                        <a:rPr kumimoji="1" lang="ja-JP" altLang="en-US" sz="900" b="0" baseline="0" dirty="0">
                          <a:solidFill>
                            <a:schemeClr val="tx1"/>
                          </a:solidFill>
                        </a:rPr>
                        <a:t> </a:t>
                      </a:r>
                      <a:r>
                        <a:rPr kumimoji="1" lang="ja-JP" altLang="en-US" sz="900" b="0" dirty="0">
                          <a:solidFill>
                            <a:schemeClr val="tx1"/>
                          </a:solidFill>
                        </a:rPr>
                        <a:t>集を行う。</a:t>
                      </a:r>
                      <a:endParaRPr kumimoji="1" lang="en-US" altLang="ja-JP" sz="900" b="0" dirty="0">
                        <a:solidFill>
                          <a:schemeClr val="tx1"/>
                        </a:solidFill>
                      </a:endParaRPr>
                    </a:p>
                    <a:p>
                      <a:r>
                        <a:rPr kumimoji="1" lang="ja-JP" altLang="en-US" sz="900" b="0" dirty="0">
                          <a:solidFill>
                            <a:schemeClr val="tx1"/>
                          </a:solidFill>
                        </a:rPr>
                        <a:t>〇関係者及び関係機関との連</a:t>
                      </a:r>
                      <a:r>
                        <a:rPr kumimoji="1" lang="en-US" altLang="ja-JP" sz="900" b="0" dirty="0">
                          <a:solidFill>
                            <a:schemeClr val="tx1"/>
                          </a:solidFill>
                        </a:rPr>
                        <a:t> </a:t>
                      </a:r>
                      <a:r>
                        <a:rPr kumimoji="1" lang="ja-JP" altLang="en-US" sz="900" b="0" dirty="0">
                          <a:solidFill>
                            <a:schemeClr val="tx1"/>
                          </a:solidFill>
                        </a:rPr>
                        <a:t>絡を行う。</a:t>
                      </a:r>
                      <a:endParaRPr kumimoji="1" lang="en-US" altLang="ja-JP" sz="900" b="0" dirty="0">
                        <a:solidFill>
                          <a:schemeClr val="tx1"/>
                        </a:solidFill>
                      </a:endParaRP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r>
                        <a:rPr kumimoji="1" lang="ja-JP" altLang="en-US" sz="900" b="0" dirty="0">
                          <a:solidFill>
                            <a:schemeClr val="tx1"/>
                          </a:solidFill>
                        </a:rPr>
                        <a:t>班　 長：〇〇副施設長</a:t>
                      </a:r>
                      <a:endParaRPr kumimoji="1" lang="en-US" altLang="ja-JP" sz="900" b="0" dirty="0">
                        <a:solidFill>
                          <a:schemeClr val="tx1"/>
                        </a:solidFill>
                      </a:endParaRPr>
                    </a:p>
                    <a:p>
                      <a:r>
                        <a:rPr kumimoji="1" lang="ja-JP" altLang="en-US" sz="900" b="0" dirty="0">
                          <a:solidFill>
                            <a:schemeClr val="tx1"/>
                          </a:solidFill>
                        </a:rPr>
                        <a:t>班員〇〇名</a:t>
                      </a:r>
                      <a:endParaRPr kumimoji="1" lang="en-US" altLang="ja-JP" sz="900" b="0" dirty="0">
                        <a:solidFill>
                          <a:schemeClr val="tx1"/>
                        </a:solidFill>
                      </a:endParaRPr>
                    </a:p>
                    <a:p>
                      <a:r>
                        <a:rPr kumimoji="1" lang="ja-JP" altLang="en-US" sz="900" b="0" dirty="0">
                          <a:solidFill>
                            <a:schemeClr val="tx1"/>
                          </a:solidFill>
                        </a:rPr>
                        <a:t>　〇〇・・・</a:t>
                      </a:r>
                      <a:endParaRPr kumimoji="1" lang="en-US" altLang="ja-JP" sz="900" b="0" dirty="0">
                        <a:solidFill>
                          <a:schemeClr val="tx1"/>
                        </a:solidFill>
                      </a:endParaRP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3594961841"/>
                  </a:ext>
                </a:extLst>
              </a:tr>
              <a:tr h="495160">
                <a:tc>
                  <a:txBody>
                    <a:bodyPr/>
                    <a:lstStyle/>
                    <a:p>
                      <a:r>
                        <a:rPr kumimoji="1" lang="ja-JP" altLang="en-US" sz="900" b="0" dirty="0">
                          <a:solidFill>
                            <a:schemeClr val="tx1"/>
                          </a:solidFill>
                        </a:rPr>
                        <a:t>避難誘導班</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r>
                        <a:rPr kumimoji="1" lang="ja-JP" altLang="en-US" sz="900" b="0" dirty="0">
                          <a:solidFill>
                            <a:schemeClr val="tx1"/>
                          </a:solidFill>
                        </a:rPr>
                        <a:t>〇使用する資機材の準備</a:t>
                      </a:r>
                      <a:endParaRPr kumimoji="1" lang="en-US" altLang="ja-JP" sz="900" b="0" dirty="0">
                        <a:solidFill>
                          <a:schemeClr val="tx1"/>
                        </a:solidFill>
                      </a:endParaRPr>
                    </a:p>
                    <a:p>
                      <a:r>
                        <a:rPr kumimoji="1" lang="ja-JP" altLang="en-US" sz="900" b="0" dirty="0">
                          <a:solidFill>
                            <a:schemeClr val="tx1"/>
                          </a:solidFill>
                        </a:rPr>
                        <a:t>〇施設利用者の避難誘導の実施</a:t>
                      </a:r>
                      <a:endParaRPr kumimoji="1" lang="en-US" altLang="ja-JP" sz="900" b="0" dirty="0">
                        <a:solidFill>
                          <a:schemeClr val="tx1"/>
                        </a:solidFill>
                      </a:endParaRPr>
                    </a:p>
                    <a:p>
                      <a:r>
                        <a:rPr kumimoji="1" lang="ja-JP" altLang="en-US" sz="900" b="0" dirty="0">
                          <a:solidFill>
                            <a:schemeClr val="tx1"/>
                          </a:solidFill>
                        </a:rPr>
                        <a:t>〇未避難者の確認</a:t>
                      </a:r>
                      <a:endParaRPr kumimoji="1" lang="en-US" altLang="ja-JP" sz="900" b="0" dirty="0">
                        <a:solidFill>
                          <a:schemeClr val="tx1"/>
                        </a:solidFill>
                      </a:endParaRP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r>
                        <a:rPr kumimoji="1" lang="ja-JP" altLang="en-US" sz="900" b="0" dirty="0">
                          <a:solidFill>
                            <a:schemeClr val="tx1"/>
                          </a:solidFill>
                        </a:rPr>
                        <a:t>班　 長：〇〇事務長</a:t>
                      </a:r>
                      <a:endParaRPr kumimoji="1" lang="en-US" altLang="ja-JP" sz="900" b="0" dirty="0">
                        <a:solidFill>
                          <a:schemeClr val="tx1"/>
                        </a:solidFill>
                      </a:endParaRPr>
                    </a:p>
                    <a:p>
                      <a:r>
                        <a:rPr kumimoji="1" lang="ja-JP" altLang="en-US" sz="900" b="0" dirty="0">
                          <a:solidFill>
                            <a:schemeClr val="tx1"/>
                          </a:solidFill>
                        </a:rPr>
                        <a:t>班員〇〇名</a:t>
                      </a:r>
                      <a:endParaRPr kumimoji="1" lang="en-US" altLang="ja-JP" sz="900" b="0" dirty="0">
                        <a:solidFill>
                          <a:schemeClr val="tx1"/>
                        </a:solidFill>
                      </a:endParaRPr>
                    </a:p>
                    <a:p>
                      <a:r>
                        <a:rPr kumimoji="1" lang="ja-JP" altLang="en-US" sz="900" b="0" dirty="0">
                          <a:solidFill>
                            <a:schemeClr val="tx1"/>
                          </a:solidFill>
                        </a:rPr>
                        <a:t>　〇〇・・・</a:t>
                      </a:r>
                      <a:endParaRPr kumimoji="1" lang="en-US" altLang="ja-JP" sz="900" b="0" dirty="0">
                        <a:solidFill>
                          <a:schemeClr val="tx1"/>
                        </a:solidFill>
                      </a:endParaRP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2347305203"/>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927405487"/>
              </p:ext>
            </p:extLst>
          </p:nvPr>
        </p:nvGraphicFramePr>
        <p:xfrm>
          <a:off x="6472808" y="3792488"/>
          <a:ext cx="6120680" cy="2173464"/>
        </p:xfrm>
        <a:graphic>
          <a:graphicData uri="http://schemas.openxmlformats.org/drawingml/2006/table">
            <a:tbl>
              <a:tblPr firstRow="1" bandRow="1">
                <a:tableStyleId>{5C22544A-7EE6-4342-B048-85BDC9FD1C3A}</a:tableStyleId>
              </a:tblPr>
              <a:tblGrid>
                <a:gridCol w="2554255">
                  <a:extLst>
                    <a:ext uri="{9D8B030D-6E8A-4147-A177-3AD203B41FA5}">
                      <a16:colId xmlns:a16="http://schemas.microsoft.com/office/drawing/2014/main" val="169178911"/>
                    </a:ext>
                  </a:extLst>
                </a:gridCol>
                <a:gridCol w="3566425">
                  <a:extLst>
                    <a:ext uri="{9D8B030D-6E8A-4147-A177-3AD203B41FA5}">
                      <a16:colId xmlns:a16="http://schemas.microsoft.com/office/drawing/2014/main" val="4066294250"/>
                    </a:ext>
                  </a:extLst>
                </a:gridCol>
              </a:tblGrid>
              <a:tr h="229597">
                <a:tc>
                  <a:txBody>
                    <a:bodyPr/>
                    <a:lstStyle/>
                    <a:p>
                      <a:pPr algn="ctr"/>
                      <a:r>
                        <a:rPr kumimoji="1" lang="ja-JP" altLang="en-US" sz="1000" b="0" dirty="0">
                          <a:solidFill>
                            <a:schemeClr val="tx1"/>
                          </a:solidFill>
                        </a:rPr>
                        <a:t>収集する情報</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rPr>
                        <a:t>収集方法</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3618792"/>
                  </a:ext>
                </a:extLst>
              </a:tr>
              <a:tr h="522938">
                <a:tc>
                  <a:txBody>
                    <a:bodyPr/>
                    <a:lstStyle/>
                    <a:p>
                      <a:r>
                        <a:rPr kumimoji="1" lang="ja-JP" altLang="en-US" sz="1000" b="0" dirty="0">
                          <a:solidFill>
                            <a:schemeClr val="tx1"/>
                          </a:solidFill>
                        </a:rPr>
                        <a:t>気象情報</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0" dirty="0">
                          <a:solidFill>
                            <a:schemeClr val="tx1"/>
                          </a:solidFill>
                        </a:rPr>
                        <a:t>テレビ、ラジオ、インターネット</a:t>
                      </a:r>
                      <a:endParaRPr kumimoji="1" lang="en-US" altLang="ja-JP" sz="1000" b="0" dirty="0">
                        <a:solidFill>
                          <a:schemeClr val="tx1"/>
                        </a:solidFill>
                      </a:endParaRPr>
                    </a:p>
                    <a:p>
                      <a:r>
                        <a:rPr kumimoji="1" lang="ja-JP" altLang="en-US" sz="1000" b="0" dirty="0">
                          <a:solidFill>
                            <a:schemeClr val="tx1"/>
                          </a:solidFill>
                        </a:rPr>
                        <a:t>▶　気象庁</a:t>
                      </a:r>
                      <a:r>
                        <a:rPr kumimoji="1" lang="en-US" altLang="ja-JP" sz="1000" b="0" dirty="0">
                          <a:solidFill>
                            <a:schemeClr val="tx1"/>
                          </a:solidFill>
                        </a:rPr>
                        <a:t>HP</a:t>
                      </a:r>
                      <a:r>
                        <a:rPr kumimoji="1" lang="ja-JP" altLang="en-US" sz="1000" b="0" dirty="0">
                          <a:solidFill>
                            <a:schemeClr val="tx1"/>
                          </a:solidFill>
                        </a:rPr>
                        <a:t>　（</a:t>
                      </a:r>
                      <a:r>
                        <a:rPr kumimoji="1" lang="en-US" altLang="ja-JP" sz="1000" b="0" dirty="0">
                          <a:solidFill>
                            <a:schemeClr val="tx1"/>
                          </a:solidFill>
                          <a:hlinkClick r:id="rId3"/>
                        </a:rPr>
                        <a:t>http://www</a:t>
                      </a:r>
                      <a:r>
                        <a:rPr kumimoji="1" lang="ja-JP" altLang="en-US" sz="1000" b="0" dirty="0">
                          <a:solidFill>
                            <a:schemeClr val="tx1"/>
                          </a:solidFill>
                        </a:rPr>
                        <a:t>・・・）</a:t>
                      </a:r>
                      <a:endParaRPr kumimoji="1" lang="en-US" altLang="ja-JP" sz="1000" b="0" dirty="0">
                        <a:solidFill>
                          <a:schemeClr val="tx1"/>
                        </a:solidFill>
                      </a:endParaRPr>
                    </a:p>
                    <a:p>
                      <a:r>
                        <a:rPr kumimoji="1" lang="ja-JP" altLang="en-US" sz="1000" b="0" dirty="0">
                          <a:solidFill>
                            <a:schemeClr val="tx1"/>
                          </a:solidFill>
                        </a:rPr>
                        <a:t>〇〇市町防災メール（登録アドレス：　　　）</a:t>
                      </a:r>
                      <a:endParaRPr kumimoji="1" lang="en-US" altLang="ja-JP" sz="1000" b="0" dirty="0">
                        <a:solidFill>
                          <a:schemeClr val="tx1"/>
                        </a:solidFill>
                      </a:endParaRP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5561959"/>
                  </a:ext>
                </a:extLst>
              </a:tr>
              <a:tr h="816279">
                <a:tc>
                  <a:txBody>
                    <a:bodyPr/>
                    <a:lstStyle/>
                    <a:p>
                      <a:r>
                        <a:rPr kumimoji="1" lang="ja-JP" altLang="en-US" sz="1000" b="0" dirty="0">
                          <a:solidFill>
                            <a:schemeClr val="tx1"/>
                          </a:solidFill>
                        </a:rPr>
                        <a:t>水位情報</a:t>
                      </a:r>
                      <a:endParaRPr kumimoji="1" lang="en-US" altLang="ja-JP" sz="1000" b="0" dirty="0">
                        <a:solidFill>
                          <a:schemeClr val="tx1"/>
                        </a:solidFill>
                      </a:endParaRPr>
                    </a:p>
                    <a:p>
                      <a:r>
                        <a:rPr kumimoji="1" lang="ja-JP" altLang="en-US" sz="1000" b="0" dirty="0">
                          <a:solidFill>
                            <a:schemeClr val="tx1"/>
                          </a:solidFill>
                        </a:rPr>
                        <a:t>洪水予報</a:t>
                      </a:r>
                      <a:endParaRPr kumimoji="1" lang="en-US" altLang="ja-JP" sz="1000" b="0" dirty="0">
                        <a:solidFill>
                          <a:schemeClr val="tx1"/>
                        </a:solidFill>
                      </a:endParaRPr>
                    </a:p>
                    <a:p>
                      <a:r>
                        <a:rPr kumimoji="1" lang="ja-JP" altLang="en-US" sz="1000" b="0" dirty="0">
                          <a:solidFill>
                            <a:schemeClr val="tx1"/>
                          </a:solidFill>
                        </a:rPr>
                        <a:t>（佐波川、小瀬川、錦川、門前川、椹野　</a:t>
                      </a:r>
                      <a:endParaRPr kumimoji="1" lang="en-US" altLang="ja-JP" sz="1000" b="0" dirty="0">
                        <a:solidFill>
                          <a:schemeClr val="tx1"/>
                        </a:solidFill>
                      </a:endParaRPr>
                    </a:p>
                    <a:p>
                      <a:r>
                        <a:rPr kumimoji="1" lang="ja-JP" altLang="en-US" sz="1000" b="0" dirty="0">
                          <a:solidFill>
                            <a:schemeClr val="tx1"/>
                          </a:solidFill>
                        </a:rPr>
                        <a:t>　川、　仁保川、厚東川、島田川のみ）</a:t>
                      </a:r>
                      <a:endParaRPr kumimoji="1" lang="en-US" altLang="ja-JP" sz="1000" b="0" dirty="0">
                        <a:solidFill>
                          <a:schemeClr val="tx1"/>
                        </a:solidFill>
                      </a:endParaRPr>
                    </a:p>
                    <a:p>
                      <a:r>
                        <a:rPr kumimoji="1" lang="ja-JP" altLang="en-US" sz="1000" b="0" dirty="0">
                          <a:solidFill>
                            <a:schemeClr val="tx1"/>
                          </a:solidFill>
                        </a:rPr>
                        <a:t>洪水の危険度</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0" dirty="0">
                          <a:solidFill>
                            <a:schemeClr val="tx1"/>
                          </a:solidFill>
                        </a:rPr>
                        <a:t>テレビ、ラジオ、インターネット</a:t>
                      </a:r>
                      <a:endParaRPr kumimoji="1" lang="en-US" altLang="ja-JP" sz="1000" b="0" dirty="0">
                        <a:solidFill>
                          <a:schemeClr val="tx1"/>
                        </a:solidFill>
                      </a:endParaRPr>
                    </a:p>
                    <a:p>
                      <a:r>
                        <a:rPr kumimoji="1" lang="ja-JP" altLang="en-US" sz="1000" b="0" baseline="0" dirty="0">
                          <a:solidFill>
                            <a:schemeClr val="tx1"/>
                          </a:solidFill>
                        </a:rPr>
                        <a:t> </a:t>
                      </a:r>
                      <a:r>
                        <a:rPr kumimoji="1" lang="ja-JP" altLang="en-US" sz="1000" b="0" dirty="0">
                          <a:solidFill>
                            <a:schemeClr val="tx1"/>
                          </a:solidFill>
                        </a:rPr>
                        <a:t>▶</a:t>
                      </a:r>
                      <a:r>
                        <a:rPr kumimoji="1" lang="ja-JP" altLang="en-US" sz="1000" b="0" baseline="0" dirty="0">
                          <a:solidFill>
                            <a:schemeClr val="tx1"/>
                          </a:solidFill>
                        </a:rPr>
                        <a:t>  </a:t>
                      </a:r>
                      <a:r>
                        <a:rPr kumimoji="1" lang="ja-JP" altLang="en-US" sz="1000" b="0" dirty="0">
                          <a:solidFill>
                            <a:schemeClr val="tx1"/>
                          </a:solidFill>
                        </a:rPr>
                        <a:t>山口県土木防災システム </a:t>
                      </a:r>
                      <a:r>
                        <a:rPr kumimoji="1" lang="en-US" altLang="ja-JP" sz="1000" b="0" dirty="0">
                          <a:solidFill>
                            <a:schemeClr val="tx1"/>
                          </a:solidFill>
                        </a:rPr>
                        <a:t>《</a:t>
                      </a:r>
                      <a:r>
                        <a:rPr kumimoji="1" lang="ja-JP" altLang="en-US" sz="1000" b="0" dirty="0">
                          <a:solidFill>
                            <a:schemeClr val="tx1"/>
                          </a:solidFill>
                        </a:rPr>
                        <a:t>水位情報、洪水予報</a:t>
                      </a:r>
                      <a:r>
                        <a:rPr kumimoji="1" lang="en-US" altLang="ja-JP" sz="1000" b="0" dirty="0">
                          <a:solidFill>
                            <a:schemeClr val="tx1"/>
                          </a:solidFill>
                        </a:rPr>
                        <a:t>》</a:t>
                      </a:r>
                    </a:p>
                    <a:p>
                      <a:r>
                        <a:rPr kumimoji="1" lang="ja-JP" altLang="en-US" sz="1000" b="0" dirty="0">
                          <a:solidFill>
                            <a:schemeClr val="tx1"/>
                          </a:solidFill>
                        </a:rPr>
                        <a:t> ▶</a:t>
                      </a:r>
                      <a:r>
                        <a:rPr kumimoji="1" lang="ja-JP" altLang="en-US" sz="1000" b="0" baseline="0" dirty="0">
                          <a:solidFill>
                            <a:schemeClr val="tx1"/>
                          </a:solidFill>
                        </a:rPr>
                        <a:t>  </a:t>
                      </a:r>
                      <a:r>
                        <a:rPr kumimoji="1" lang="ja-JP" altLang="en-US" sz="1000" b="0" dirty="0">
                          <a:solidFill>
                            <a:schemeClr val="tx1"/>
                          </a:solidFill>
                        </a:rPr>
                        <a:t>気象庁</a:t>
                      </a:r>
                      <a:r>
                        <a:rPr kumimoji="1" lang="en-US" altLang="ja-JP" sz="1000" b="0" dirty="0">
                          <a:solidFill>
                            <a:schemeClr val="tx1"/>
                          </a:solidFill>
                        </a:rPr>
                        <a:t>HP</a:t>
                      </a:r>
                      <a:r>
                        <a:rPr kumimoji="1" lang="ja-JP" altLang="en-US" sz="1000" b="0" dirty="0">
                          <a:solidFill>
                            <a:schemeClr val="tx1"/>
                          </a:solidFill>
                        </a:rPr>
                        <a:t>（</a:t>
                      </a:r>
                      <a:r>
                        <a:rPr kumimoji="1" lang="en-US" altLang="ja-JP" sz="1000" b="0" dirty="0">
                          <a:solidFill>
                            <a:schemeClr val="tx1"/>
                          </a:solidFill>
                          <a:hlinkClick r:id="rId3"/>
                        </a:rPr>
                        <a:t>http://www</a:t>
                      </a:r>
                      <a:r>
                        <a:rPr kumimoji="1" lang="ja-JP" altLang="en-US" sz="1000" b="0" dirty="0">
                          <a:solidFill>
                            <a:schemeClr val="tx1"/>
                          </a:solidFill>
                        </a:rPr>
                        <a:t>・・・）</a:t>
                      </a:r>
                      <a:endParaRPr kumimoji="1" lang="en-US" altLang="ja-JP" sz="1000" b="0" dirty="0">
                        <a:solidFill>
                          <a:schemeClr val="tx1"/>
                        </a:solidFill>
                      </a:endParaRPr>
                    </a:p>
                    <a:p>
                      <a:r>
                        <a:rPr kumimoji="1" lang="ja-JP" altLang="en-US" sz="1000" b="0" baseline="0" dirty="0">
                          <a:solidFill>
                            <a:schemeClr val="tx1"/>
                          </a:solidFill>
                        </a:rPr>
                        <a:t> </a:t>
                      </a:r>
                      <a:endParaRPr kumimoji="1" lang="en-US" altLang="ja-JP" sz="1000" b="0" baseline="0" dirty="0">
                        <a:solidFill>
                          <a:schemeClr val="tx1"/>
                        </a:solidFill>
                      </a:endParaRPr>
                    </a:p>
                    <a:p>
                      <a:r>
                        <a:rPr kumimoji="1" lang="ja-JP" altLang="en-US" sz="1000" b="0" dirty="0">
                          <a:solidFill>
                            <a:schemeClr val="tx1"/>
                          </a:solidFill>
                        </a:rPr>
                        <a:t> ▶  下関地方気象台</a:t>
                      </a:r>
                      <a:r>
                        <a:rPr kumimoji="1" lang="en-US" altLang="ja-JP" sz="1000" b="0" dirty="0">
                          <a:solidFill>
                            <a:schemeClr val="tx1"/>
                          </a:solidFill>
                        </a:rPr>
                        <a:t>HP</a:t>
                      </a:r>
                      <a:r>
                        <a:rPr kumimoji="1" lang="ja-JP" altLang="en-US" sz="1000" b="0" dirty="0">
                          <a:solidFill>
                            <a:schemeClr val="tx1"/>
                          </a:solidFill>
                        </a:rPr>
                        <a:t>の洪水警報の危険度分布のサイト</a:t>
                      </a:r>
                      <a:endParaRPr kumimoji="1" lang="en-US" altLang="ja-JP" sz="1000" b="0" dirty="0">
                        <a:solidFill>
                          <a:schemeClr val="tx1"/>
                        </a:solidFill>
                      </a:endParaRP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5443395"/>
                  </a:ext>
                </a:extLst>
              </a:tr>
              <a:tr h="522938">
                <a:tc>
                  <a:txBody>
                    <a:bodyPr/>
                    <a:lstStyle/>
                    <a:p>
                      <a:r>
                        <a:rPr kumimoji="1" lang="ja-JP" altLang="en-US" sz="1000" b="0" dirty="0">
                          <a:solidFill>
                            <a:schemeClr val="tx1"/>
                          </a:solidFill>
                        </a:rPr>
                        <a:t>避難準備・高齢者等避難開始</a:t>
                      </a:r>
                      <a:endParaRPr kumimoji="1" lang="en-US" altLang="ja-JP" sz="1000" b="0" dirty="0">
                        <a:solidFill>
                          <a:schemeClr val="tx1"/>
                        </a:solidFill>
                      </a:endParaRPr>
                    </a:p>
                    <a:p>
                      <a:r>
                        <a:rPr kumimoji="1" lang="ja-JP" altLang="en-US" sz="1000" b="0" dirty="0">
                          <a:solidFill>
                            <a:schemeClr val="tx1"/>
                          </a:solidFill>
                        </a:rPr>
                        <a:t>避難勧告</a:t>
                      </a:r>
                      <a:endParaRPr kumimoji="1" lang="en-US" altLang="ja-JP" sz="1000" b="0" dirty="0">
                        <a:solidFill>
                          <a:schemeClr val="tx1"/>
                        </a:solidFill>
                      </a:endParaRPr>
                    </a:p>
                    <a:p>
                      <a:r>
                        <a:rPr kumimoji="1" lang="ja-JP" altLang="en-US" sz="1000" b="0" dirty="0">
                          <a:solidFill>
                            <a:schemeClr val="tx1"/>
                          </a:solidFill>
                        </a:rPr>
                        <a:t>避難指示（緊急）</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0" dirty="0">
                          <a:solidFill>
                            <a:schemeClr val="tx1"/>
                          </a:solidFill>
                        </a:rPr>
                        <a:t>〇〇市町からのファックス</a:t>
                      </a:r>
                      <a:endParaRPr kumimoji="1" lang="en-US" altLang="ja-JP" sz="1000" b="0" dirty="0">
                        <a:solidFill>
                          <a:schemeClr val="tx1"/>
                        </a:solidFill>
                      </a:endParaRPr>
                    </a:p>
                    <a:p>
                      <a:r>
                        <a:rPr kumimoji="1" lang="ja-JP" altLang="en-US" sz="1000" b="0" dirty="0">
                          <a:solidFill>
                            <a:schemeClr val="tx1"/>
                          </a:solidFill>
                        </a:rPr>
                        <a:t>〇〇市町防災メール（登録用アドレス：　　）</a:t>
                      </a:r>
                      <a:endParaRPr kumimoji="1" lang="en-US" altLang="ja-JP" sz="1000" b="0" dirty="0">
                        <a:solidFill>
                          <a:schemeClr val="tx1"/>
                        </a:solidFill>
                      </a:endParaRPr>
                    </a:p>
                    <a:p>
                      <a:r>
                        <a:rPr kumimoji="1" lang="ja-JP" altLang="en-US" sz="1000" b="0" dirty="0">
                          <a:solidFill>
                            <a:schemeClr val="tx1"/>
                          </a:solidFill>
                        </a:rPr>
                        <a:t>テレビ、ラジオ、インターネット</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1010319"/>
                  </a:ext>
                </a:extLst>
              </a:tr>
            </a:tbl>
          </a:graphicData>
        </a:graphic>
      </p:graphicFrame>
      <p:sp>
        <p:nvSpPr>
          <p:cNvPr id="10" name="テキスト ボックス 9"/>
          <p:cNvSpPr txBox="1"/>
          <p:nvPr/>
        </p:nvSpPr>
        <p:spPr>
          <a:xfrm>
            <a:off x="7803699" y="3576464"/>
            <a:ext cx="4890404" cy="251928"/>
          </a:xfrm>
          <a:prstGeom prst="rect">
            <a:avLst/>
          </a:prstGeom>
          <a:noFill/>
        </p:spPr>
        <p:txBody>
          <a:bodyPr wrap="square" rtlCol="0">
            <a:spAutoFit/>
          </a:bodyPr>
          <a:lstStyle/>
          <a:p>
            <a:r>
              <a:rPr lang="ja-JP" altLang="en-US" sz="1037" dirty="0">
                <a:latin typeface="ＭＳ ゴシック" panose="020B0609070205080204" pitchFamily="49" charset="-128"/>
                <a:ea typeface="ＭＳ ゴシック" panose="020B0609070205080204" pitchFamily="49" charset="-128"/>
              </a:rPr>
              <a:t>■収集する主な情報及び収集方法は、以下のとおりとする</a:t>
            </a:r>
          </a:p>
        </p:txBody>
      </p:sp>
      <p:graphicFrame>
        <p:nvGraphicFramePr>
          <p:cNvPr id="11" name="表 10"/>
          <p:cNvGraphicFramePr>
            <a:graphicFrameLocks noGrp="1"/>
          </p:cNvGraphicFramePr>
          <p:nvPr>
            <p:extLst>
              <p:ext uri="{D42A27DB-BD31-4B8C-83A1-F6EECF244321}">
                <p14:modId xmlns:p14="http://schemas.microsoft.com/office/powerpoint/2010/main" val="3289744526"/>
              </p:ext>
            </p:extLst>
          </p:nvPr>
        </p:nvGraphicFramePr>
        <p:xfrm>
          <a:off x="6472808" y="9005438"/>
          <a:ext cx="6120680" cy="543366"/>
        </p:xfrm>
        <a:graphic>
          <a:graphicData uri="http://schemas.openxmlformats.org/drawingml/2006/table">
            <a:tbl>
              <a:tblPr firstRow="1" bandRow="1">
                <a:tableStyleId>{5C22544A-7EE6-4342-B048-85BDC9FD1C3A}</a:tableStyleId>
              </a:tblPr>
              <a:tblGrid>
                <a:gridCol w="6120680">
                  <a:extLst>
                    <a:ext uri="{9D8B030D-6E8A-4147-A177-3AD203B41FA5}">
                      <a16:colId xmlns:a16="http://schemas.microsoft.com/office/drawing/2014/main" val="2265942429"/>
                    </a:ext>
                  </a:extLst>
                </a:gridCol>
              </a:tblGrid>
              <a:tr h="537193">
                <a:tc>
                  <a:txBody>
                    <a:bodyPr/>
                    <a:lstStyle/>
                    <a:p>
                      <a:r>
                        <a:rPr kumimoji="1" lang="ja-JP" altLang="en-US" sz="1000" b="0" dirty="0">
                          <a:solidFill>
                            <a:sysClr val="windowText" lastClr="000000"/>
                          </a:solidFill>
                        </a:rPr>
                        <a:t>　従業員、施設利用者等への防災教育及び訓練は、以下の通り実施する。</a:t>
                      </a:r>
                      <a:endParaRPr kumimoji="1" lang="en-US" altLang="ja-JP" sz="1000" b="0" dirty="0">
                        <a:solidFill>
                          <a:sysClr val="windowText" lastClr="000000"/>
                        </a:solidFill>
                      </a:endParaRPr>
                    </a:p>
                    <a:p>
                      <a:r>
                        <a:rPr kumimoji="1" lang="ja-JP" altLang="en-US" sz="1000" b="0" dirty="0">
                          <a:solidFill>
                            <a:sysClr val="windowText" lastClr="000000"/>
                          </a:solidFill>
                        </a:rPr>
                        <a:t>　■防災に係る研修</a:t>
                      </a:r>
                      <a:endParaRPr kumimoji="1" lang="en-US" altLang="ja-JP" sz="1000" b="0" dirty="0">
                        <a:solidFill>
                          <a:sysClr val="windowText" lastClr="000000"/>
                        </a:solidFill>
                      </a:endParaRPr>
                    </a:p>
                    <a:p>
                      <a:r>
                        <a:rPr kumimoji="1" lang="ja-JP" altLang="en-US" sz="1000" b="0" dirty="0">
                          <a:solidFill>
                            <a:sysClr val="windowText" lastClr="000000"/>
                          </a:solidFill>
                        </a:rPr>
                        <a:t>　■防災訓練</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96694248"/>
                  </a:ext>
                </a:extLst>
              </a:tr>
            </a:tbl>
          </a:graphicData>
        </a:graphic>
      </p:graphicFrame>
      <p:sp>
        <p:nvSpPr>
          <p:cNvPr id="27" name="テキスト ボックス 26"/>
          <p:cNvSpPr txBox="1"/>
          <p:nvPr/>
        </p:nvSpPr>
        <p:spPr>
          <a:xfrm>
            <a:off x="8417024" y="7397759"/>
            <a:ext cx="2315417" cy="246221"/>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避難確保資機材等一覧</a:t>
            </a:r>
          </a:p>
        </p:txBody>
      </p:sp>
      <p:sp>
        <p:nvSpPr>
          <p:cNvPr id="33" name="テキスト ボックス 32"/>
          <p:cNvSpPr txBox="1"/>
          <p:nvPr/>
        </p:nvSpPr>
        <p:spPr>
          <a:xfrm>
            <a:off x="6256784" y="6033837"/>
            <a:ext cx="5918086" cy="400110"/>
          </a:xfrm>
          <a:prstGeom prst="rect">
            <a:avLst/>
          </a:prstGeom>
          <a:noFill/>
        </p:spPr>
        <p:txBody>
          <a:bodyPr wrap="square" rtlCol="0">
            <a:spAutoFit/>
          </a:bodyPr>
          <a:lstStyle/>
          <a:p>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施設周辺の避難経路図</a:t>
            </a:r>
            <a:r>
              <a:rPr lang="en-US" altLang="ja-JP" sz="1000" dirty="0">
                <a:latin typeface="ＭＳ ゴシック" panose="020B0609070205080204" pitchFamily="49" charset="-128"/>
                <a:ea typeface="ＭＳ ゴシック" panose="020B0609070205080204" pitchFamily="49" charset="-128"/>
              </a:rPr>
              <a:t>】</a:t>
            </a:r>
          </a:p>
          <a:p>
            <a:r>
              <a:rPr lang="ja-JP" altLang="en-US" sz="1000" dirty="0">
                <a:latin typeface="ＭＳ ゴシック" panose="020B0609070205080204" pitchFamily="49" charset="-128"/>
                <a:ea typeface="ＭＳ ゴシック" panose="020B0609070205080204" pitchFamily="49" charset="-128"/>
              </a:rPr>
              <a:t>　洪水時の避難先は、洪水ハザードマップの想定浸水域及び浸水深から、以下の場所とする。</a:t>
            </a:r>
          </a:p>
        </p:txBody>
      </p:sp>
      <p:graphicFrame>
        <p:nvGraphicFramePr>
          <p:cNvPr id="34" name="表 33"/>
          <p:cNvGraphicFramePr>
            <a:graphicFrameLocks noGrp="1"/>
          </p:cNvGraphicFramePr>
          <p:nvPr>
            <p:extLst>
              <p:ext uri="{D42A27DB-BD31-4B8C-83A1-F6EECF244321}">
                <p14:modId xmlns:p14="http://schemas.microsoft.com/office/powerpoint/2010/main" val="2739362959"/>
              </p:ext>
            </p:extLst>
          </p:nvPr>
        </p:nvGraphicFramePr>
        <p:xfrm>
          <a:off x="6472808" y="6397193"/>
          <a:ext cx="6120680" cy="1000566"/>
        </p:xfrm>
        <a:graphic>
          <a:graphicData uri="http://schemas.openxmlformats.org/drawingml/2006/table">
            <a:tbl>
              <a:tblPr firstRow="1" bandRow="1">
                <a:tableStyleId>{5C22544A-7EE6-4342-B048-85BDC9FD1C3A}</a:tableStyleId>
              </a:tblPr>
              <a:tblGrid>
                <a:gridCol w="6120680">
                  <a:extLst>
                    <a:ext uri="{9D8B030D-6E8A-4147-A177-3AD203B41FA5}">
                      <a16:colId xmlns:a16="http://schemas.microsoft.com/office/drawing/2014/main" val="2265942429"/>
                    </a:ext>
                  </a:extLst>
                </a:gridCol>
              </a:tblGrid>
              <a:tr h="910838">
                <a:tc>
                  <a:txBody>
                    <a:bodyPr/>
                    <a:lstStyle/>
                    <a:p>
                      <a:r>
                        <a:rPr kumimoji="1" lang="ja-JP" altLang="en-US" sz="1000" b="0" dirty="0">
                          <a:solidFill>
                            <a:sysClr val="windowText" lastClr="000000"/>
                          </a:solidFill>
                        </a:rPr>
                        <a:t>　</a:t>
                      </a:r>
                      <a:endParaRPr kumimoji="1" lang="en-US" altLang="ja-JP" sz="1000" b="0" dirty="0">
                        <a:solidFill>
                          <a:sysClr val="windowText" lastClr="000000"/>
                        </a:solidFill>
                      </a:endParaRPr>
                    </a:p>
                    <a:p>
                      <a:endParaRPr kumimoji="1" lang="en-US" altLang="ja-JP" sz="1000" b="0" dirty="0">
                        <a:solidFill>
                          <a:sysClr val="windowText" lastClr="000000"/>
                        </a:solidFill>
                      </a:endParaRPr>
                    </a:p>
                    <a:p>
                      <a:r>
                        <a:rPr kumimoji="1" lang="ja-JP" altLang="en-US" sz="1000" b="0" dirty="0">
                          <a:solidFill>
                            <a:sysClr val="windowText" lastClr="000000"/>
                          </a:solidFill>
                        </a:rPr>
                        <a:t>施設及び避難先の位置と施設から避難先までの避難ルート</a:t>
                      </a:r>
                      <a:endParaRPr kumimoji="1" lang="en-US" altLang="ja-JP" sz="1000" b="0" dirty="0">
                        <a:solidFill>
                          <a:sysClr val="windowText" lastClr="000000"/>
                        </a:solidFill>
                      </a:endParaRPr>
                    </a:p>
                    <a:p>
                      <a:r>
                        <a:rPr kumimoji="1" lang="ja-JP" altLang="en-US" sz="1000" b="0" dirty="0">
                          <a:solidFill>
                            <a:sysClr val="windowText" lastClr="000000"/>
                          </a:solidFill>
                        </a:rPr>
                        <a:t>　■　施設所在地</a:t>
                      </a:r>
                      <a:endParaRPr kumimoji="1" lang="en-US" altLang="ja-JP" sz="1000" b="0" dirty="0">
                        <a:solidFill>
                          <a:sysClr val="windowText" lastClr="000000"/>
                        </a:solidFill>
                      </a:endParaRPr>
                    </a:p>
                    <a:p>
                      <a:r>
                        <a:rPr kumimoji="1" lang="ja-JP" altLang="en-US" sz="1000" b="0" dirty="0">
                          <a:solidFill>
                            <a:sysClr val="windowText" lastClr="000000"/>
                          </a:solidFill>
                        </a:rPr>
                        <a:t>　■　避難先</a:t>
                      </a:r>
                      <a:endParaRPr kumimoji="1" lang="en-US" altLang="ja-JP" sz="1000" b="0" dirty="0">
                        <a:solidFill>
                          <a:sysClr val="windowText" lastClr="000000"/>
                        </a:solidFill>
                      </a:endParaRPr>
                    </a:p>
                    <a:p>
                      <a:r>
                        <a:rPr kumimoji="1" lang="ja-JP" altLang="en-US" sz="1000" b="0" dirty="0">
                          <a:solidFill>
                            <a:sysClr val="windowText" lastClr="000000"/>
                          </a:solidFill>
                        </a:rPr>
                        <a:t>　■　移動手段</a:t>
                      </a:r>
                      <a:endParaRPr kumimoji="1" lang="en-US" altLang="ja-JP" sz="1000" b="0" dirty="0">
                        <a:solidFill>
                          <a:sysClr val="windowText" lastClr="000000"/>
                        </a:solidFill>
                      </a:endParaRP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96694248"/>
                  </a:ext>
                </a:extLst>
              </a:tr>
            </a:tbl>
          </a:graphicData>
        </a:graphic>
      </p:graphicFrame>
      <p:sp>
        <p:nvSpPr>
          <p:cNvPr id="37" name="テキスト ボックス 36"/>
          <p:cNvSpPr txBox="1"/>
          <p:nvPr/>
        </p:nvSpPr>
        <p:spPr>
          <a:xfrm>
            <a:off x="6472808" y="6400793"/>
            <a:ext cx="891955" cy="251928"/>
          </a:xfrm>
          <a:prstGeom prst="rect">
            <a:avLst/>
          </a:prstGeom>
          <a:solidFill>
            <a:schemeClr val="tx1"/>
          </a:solidFill>
        </p:spPr>
        <p:txBody>
          <a:bodyPr wrap="square" rtlCol="0">
            <a:spAutoFit/>
          </a:bodyPr>
          <a:lstStyle/>
          <a:p>
            <a:r>
              <a:rPr lang="ja-JP" altLang="en-US" sz="1037" dirty="0">
                <a:solidFill>
                  <a:schemeClr val="bg1"/>
                </a:solidFill>
                <a:latin typeface="ＭＳ ゴシック" panose="020B0609070205080204" pitchFamily="49" charset="-128"/>
                <a:ea typeface="ＭＳ ゴシック" panose="020B0609070205080204" pitchFamily="49" charset="-128"/>
              </a:rPr>
              <a:t>避難経路図</a:t>
            </a:r>
          </a:p>
        </p:txBody>
      </p:sp>
      <p:graphicFrame>
        <p:nvGraphicFramePr>
          <p:cNvPr id="5" name="表 4"/>
          <p:cNvGraphicFramePr>
            <a:graphicFrameLocks noGrp="1"/>
          </p:cNvGraphicFramePr>
          <p:nvPr>
            <p:extLst>
              <p:ext uri="{D42A27DB-BD31-4B8C-83A1-F6EECF244321}">
                <p14:modId xmlns:p14="http://schemas.microsoft.com/office/powerpoint/2010/main" val="647886717"/>
              </p:ext>
            </p:extLst>
          </p:nvPr>
        </p:nvGraphicFramePr>
        <p:xfrm>
          <a:off x="6472809" y="2412253"/>
          <a:ext cx="6120679" cy="1188720"/>
        </p:xfrm>
        <a:graphic>
          <a:graphicData uri="http://schemas.openxmlformats.org/drawingml/2006/table">
            <a:tbl>
              <a:tblPr firstRow="1" bandRow="1">
                <a:tableStyleId>{5C22544A-7EE6-4342-B048-85BDC9FD1C3A}</a:tableStyleId>
              </a:tblPr>
              <a:tblGrid>
                <a:gridCol w="1213428">
                  <a:extLst>
                    <a:ext uri="{9D8B030D-6E8A-4147-A177-3AD203B41FA5}">
                      <a16:colId xmlns:a16="http://schemas.microsoft.com/office/drawing/2014/main" val="617993509"/>
                    </a:ext>
                  </a:extLst>
                </a:gridCol>
                <a:gridCol w="1848263">
                  <a:extLst>
                    <a:ext uri="{9D8B030D-6E8A-4147-A177-3AD203B41FA5}">
                      <a16:colId xmlns:a16="http://schemas.microsoft.com/office/drawing/2014/main" val="2865120893"/>
                    </a:ext>
                  </a:extLst>
                </a:gridCol>
                <a:gridCol w="1583722">
                  <a:extLst>
                    <a:ext uri="{9D8B030D-6E8A-4147-A177-3AD203B41FA5}">
                      <a16:colId xmlns:a16="http://schemas.microsoft.com/office/drawing/2014/main" val="436315392"/>
                    </a:ext>
                  </a:extLst>
                </a:gridCol>
                <a:gridCol w="1475266">
                  <a:extLst>
                    <a:ext uri="{9D8B030D-6E8A-4147-A177-3AD203B41FA5}">
                      <a16:colId xmlns:a16="http://schemas.microsoft.com/office/drawing/2014/main" val="2635598720"/>
                    </a:ext>
                  </a:extLst>
                </a:gridCol>
              </a:tblGrid>
              <a:tr h="189068">
                <a:tc>
                  <a:txBody>
                    <a:bodyPr/>
                    <a:lstStyle/>
                    <a:p>
                      <a:endParaRPr kumimoji="1" lang="ja-JP" altLang="en-US" sz="9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mj-ea"/>
                          <a:ea typeface="+mj-ea"/>
                        </a:rPr>
                        <a:t>体制確立の判断時期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mj-ea"/>
                          <a:ea typeface="+mj-ea"/>
                        </a:rPr>
                        <a:t>活動内容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mj-ea"/>
                          <a:ea typeface="+mj-ea"/>
                        </a:rPr>
                        <a:t>対応要員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0190765"/>
                  </a:ext>
                </a:extLst>
              </a:tr>
              <a:tr h="189068">
                <a:tc>
                  <a:txBody>
                    <a:bodyPr/>
                    <a:lstStyle/>
                    <a:p>
                      <a:r>
                        <a:rPr kumimoji="1" lang="ja-JP" altLang="en-US" sz="900" b="0" dirty="0">
                          <a:solidFill>
                            <a:schemeClr val="tx1"/>
                          </a:solidFill>
                          <a:latin typeface="+mj-ea"/>
                          <a:ea typeface="+mj-ea"/>
                        </a:rPr>
                        <a:t>注意体制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mj-ea"/>
                          <a:ea typeface="+mj-ea"/>
                        </a:rPr>
                        <a:t>氾濫注意水位到達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mj-ea"/>
                          <a:ea typeface="+mj-ea"/>
                        </a:rPr>
                        <a:t>情報収集、関係職員招集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mj-ea"/>
                          <a:ea typeface="+mj-ea"/>
                        </a:rPr>
                        <a:t>情報収集伝達班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7124063"/>
                  </a:ext>
                </a:extLst>
              </a:tr>
              <a:tr h="290873">
                <a:tc>
                  <a:txBody>
                    <a:bodyPr/>
                    <a:lstStyle/>
                    <a:p>
                      <a:r>
                        <a:rPr kumimoji="1" lang="ja-JP" altLang="en-US" sz="900" b="0" dirty="0">
                          <a:solidFill>
                            <a:schemeClr val="tx1"/>
                          </a:solidFill>
                          <a:latin typeface="+mj-ea"/>
                          <a:ea typeface="+mj-ea"/>
                        </a:rPr>
                        <a:t>警戒体制</a:t>
                      </a:r>
                      <a:endParaRPr kumimoji="1" lang="en-US" altLang="ja-JP" sz="900" b="0" dirty="0">
                        <a:solidFill>
                          <a:schemeClr val="tx1"/>
                        </a:solidFill>
                        <a:latin typeface="+mj-ea"/>
                        <a:ea typeface="+mj-ea"/>
                      </a:endParaRPr>
                    </a:p>
                    <a:p>
                      <a:r>
                        <a:rPr kumimoji="1" lang="ja-JP" altLang="en-US" sz="900" b="0" dirty="0">
                          <a:solidFill>
                            <a:schemeClr val="tx1"/>
                          </a:solidFill>
                          <a:latin typeface="+mj-ea"/>
                          <a:ea typeface="+mj-ea"/>
                        </a:rPr>
                        <a:t>（避難開始）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mj-ea"/>
                          <a:ea typeface="+mj-ea"/>
                        </a:rPr>
                        <a:t>避難準備・高齢者等避難開始の発令（避難判断水位到達）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mj-ea"/>
                          <a:ea typeface="+mj-ea"/>
                        </a:rPr>
                        <a:t>情報収集、資器材準備、</a:t>
                      </a:r>
                      <a:endParaRPr kumimoji="1" lang="en-US" altLang="ja-JP" sz="900" b="0" dirty="0">
                        <a:solidFill>
                          <a:schemeClr val="tx1"/>
                        </a:solidFill>
                        <a:latin typeface="+mj-ea"/>
                        <a:ea typeface="+mj-ea"/>
                      </a:endParaRPr>
                    </a:p>
                    <a:p>
                      <a:r>
                        <a:rPr kumimoji="1" lang="ja-JP" altLang="en-US" sz="900" b="0" dirty="0">
                          <a:solidFill>
                            <a:schemeClr val="tx1"/>
                          </a:solidFill>
                          <a:latin typeface="+mj-ea"/>
                          <a:ea typeface="+mj-ea"/>
                        </a:rPr>
                        <a:t>要配慮者の避難誘導・・・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mj-ea"/>
                          <a:ea typeface="+mj-ea"/>
                        </a:rPr>
                        <a:t>情報収集伝達班、</a:t>
                      </a:r>
                      <a:endParaRPr kumimoji="1" lang="en-US" altLang="ja-JP" sz="900" b="0" dirty="0">
                        <a:solidFill>
                          <a:schemeClr val="tx1"/>
                        </a:solidFill>
                        <a:latin typeface="+mj-ea"/>
                        <a:ea typeface="+mj-ea"/>
                      </a:endParaRPr>
                    </a:p>
                    <a:p>
                      <a:r>
                        <a:rPr kumimoji="1" lang="ja-JP" altLang="en-US" sz="900" b="0" dirty="0">
                          <a:solidFill>
                            <a:schemeClr val="tx1"/>
                          </a:solidFill>
                          <a:latin typeface="+mj-ea"/>
                          <a:ea typeface="+mj-ea"/>
                        </a:rPr>
                        <a:t>避難誘導班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55830447"/>
                  </a:ext>
                </a:extLst>
              </a:tr>
              <a:tr h="290873">
                <a:tc>
                  <a:txBody>
                    <a:bodyPr/>
                    <a:lstStyle/>
                    <a:p>
                      <a:r>
                        <a:rPr kumimoji="1" lang="ja-JP" altLang="en-US" sz="900" b="0" dirty="0">
                          <a:solidFill>
                            <a:schemeClr val="tx1"/>
                          </a:solidFill>
                          <a:latin typeface="+mj-ea"/>
                          <a:ea typeface="+mj-ea"/>
                        </a:rPr>
                        <a:t>非常体制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mj-ea"/>
                          <a:ea typeface="+mj-ea"/>
                        </a:rPr>
                        <a:t>避難勧告又は避難指示（緊急）の発令（氾濫危険水位到達）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mj-ea"/>
                          <a:ea typeface="+mj-ea"/>
                        </a:rPr>
                        <a:t>施設全体の避難誘導・・・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mj-ea"/>
                          <a:ea typeface="+mj-ea"/>
                        </a:rPr>
                        <a:t>避難誘導班</a:t>
                      </a:r>
                      <a:r>
                        <a:rPr kumimoji="1" lang="en-US" altLang="ja-JP" sz="900" b="0" dirty="0">
                          <a:solidFill>
                            <a:schemeClr val="tx1"/>
                          </a:solidFill>
                          <a:latin typeface="+mj-ea"/>
                          <a:ea typeface="+mj-ea"/>
                        </a:rPr>
                        <a:t>…</a:t>
                      </a:r>
                      <a:endParaRPr kumimoji="1" lang="ja-JP" altLang="en-US" sz="9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3409523"/>
                  </a:ext>
                </a:extLst>
              </a:tr>
            </a:tbl>
          </a:graphicData>
        </a:graphic>
      </p:graphicFrame>
      <p:graphicFrame>
        <p:nvGraphicFramePr>
          <p:cNvPr id="39" name="表 38"/>
          <p:cNvGraphicFramePr>
            <a:graphicFrameLocks noGrp="1"/>
          </p:cNvGraphicFramePr>
          <p:nvPr>
            <p:extLst>
              <p:ext uri="{D42A27DB-BD31-4B8C-83A1-F6EECF244321}">
                <p14:modId xmlns:p14="http://schemas.microsoft.com/office/powerpoint/2010/main" val="1517308156"/>
              </p:ext>
            </p:extLst>
          </p:nvPr>
        </p:nvGraphicFramePr>
        <p:xfrm>
          <a:off x="6472808" y="7629469"/>
          <a:ext cx="6120680" cy="1325298"/>
        </p:xfrm>
        <a:graphic>
          <a:graphicData uri="http://schemas.openxmlformats.org/drawingml/2006/table">
            <a:tbl>
              <a:tblPr firstRow="1" bandRow="1">
                <a:tableStyleId>{5C22544A-7EE6-4342-B048-85BDC9FD1C3A}</a:tableStyleId>
              </a:tblPr>
              <a:tblGrid>
                <a:gridCol w="1131797">
                  <a:extLst>
                    <a:ext uri="{9D8B030D-6E8A-4147-A177-3AD203B41FA5}">
                      <a16:colId xmlns:a16="http://schemas.microsoft.com/office/drawing/2014/main" val="4229282966"/>
                    </a:ext>
                  </a:extLst>
                </a:gridCol>
                <a:gridCol w="4988883">
                  <a:extLst>
                    <a:ext uri="{9D8B030D-6E8A-4147-A177-3AD203B41FA5}">
                      <a16:colId xmlns:a16="http://schemas.microsoft.com/office/drawing/2014/main" val="4242338500"/>
                    </a:ext>
                  </a:extLst>
                </a:gridCol>
              </a:tblGrid>
              <a:tr h="223867">
                <a:tc>
                  <a:txBody>
                    <a:bodyPr/>
                    <a:lstStyle/>
                    <a:p>
                      <a:pPr algn="ctr"/>
                      <a:r>
                        <a:rPr kumimoji="1" lang="ja-JP" altLang="en-US" sz="1000" b="0" dirty="0">
                          <a:solidFill>
                            <a:schemeClr val="tx1"/>
                          </a:solidFill>
                          <a:latin typeface="ＭＳ ゴシック" panose="020B0609070205080204" pitchFamily="49" charset="-128"/>
                          <a:ea typeface="ＭＳ ゴシック" panose="020B0609070205080204" pitchFamily="49" charset="-128"/>
                        </a:rPr>
                        <a:t>活動の区分</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ＭＳ ゴシック" panose="020B0609070205080204" pitchFamily="49" charset="-128"/>
                          <a:ea typeface="ＭＳ ゴシック" panose="020B0609070205080204" pitchFamily="49" charset="-128"/>
                        </a:rPr>
                        <a:t>使用する設備又は資機材</a:t>
                      </a:r>
                      <a:endParaRPr kumimoji="1" lang="ja-JP" altLang="en-US" sz="1000" dirty="0">
                        <a:latin typeface="ＭＳ ゴシック" panose="020B0609070205080204" pitchFamily="49" charset="-128"/>
                        <a:ea typeface="ＭＳ ゴシック" panose="020B0609070205080204" pitchFamily="49" charset="-128"/>
                      </a:endParaRPr>
                    </a:p>
                  </a:txBody>
                  <a:tcPr marL="86168" marR="86168" marT="43083" marB="430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4075901"/>
                  </a:ext>
                </a:extLst>
              </a:tr>
              <a:tr h="366878">
                <a:tc>
                  <a:txBody>
                    <a:bodyPr/>
                    <a:lstStyle/>
                    <a:p>
                      <a:r>
                        <a:rPr kumimoji="1" lang="ja-JP" altLang="en-US" sz="1000" b="0" dirty="0">
                          <a:solidFill>
                            <a:schemeClr val="tx1"/>
                          </a:solidFill>
                          <a:latin typeface="ＭＳ ゴシック" panose="020B0609070205080204" pitchFamily="49" charset="-128"/>
                          <a:ea typeface="ＭＳ ゴシック" panose="020B0609070205080204" pitchFamily="49" charset="-128"/>
                        </a:rPr>
                        <a:t>情報収集・伝達</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0" dirty="0">
                          <a:solidFill>
                            <a:schemeClr val="tx1"/>
                          </a:solidFill>
                          <a:latin typeface="ＭＳ ゴシック" panose="020B0609070205080204" pitchFamily="49" charset="-128"/>
                          <a:ea typeface="ＭＳ ゴシック" panose="020B0609070205080204" pitchFamily="49" charset="-128"/>
                        </a:rPr>
                        <a:t>テレビ、ラジオ、タブレット、ファックス、携帯電話、懐中電灯、電池、携帯電話用バッテリー等</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18559459"/>
                  </a:ext>
                </a:extLst>
              </a:tr>
              <a:tr h="652898">
                <a:tc>
                  <a:txBody>
                    <a:bodyPr/>
                    <a:lstStyle/>
                    <a:p>
                      <a:r>
                        <a:rPr kumimoji="1" lang="ja-JP" altLang="en-US" sz="1000" b="0" dirty="0">
                          <a:solidFill>
                            <a:schemeClr val="tx1"/>
                          </a:solidFill>
                          <a:latin typeface="ＭＳ ゴシック" panose="020B0609070205080204" pitchFamily="49" charset="-128"/>
                          <a:ea typeface="ＭＳ ゴシック" panose="020B0609070205080204" pitchFamily="49" charset="-128"/>
                        </a:rPr>
                        <a:t>避難誘導</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b="0" dirty="0">
                          <a:solidFill>
                            <a:schemeClr val="tx1"/>
                          </a:solidFill>
                          <a:latin typeface="ＭＳ ゴシック" panose="020B0609070205080204" pitchFamily="49" charset="-128"/>
                          <a:ea typeface="ＭＳ ゴシック" panose="020B0609070205080204" pitchFamily="49" charset="-128"/>
                        </a:rPr>
                        <a:t>名簿（施設職員、利用者等）、案内旗、タブレット、携帯電話、懐中電灯、携帯用拡声器、電池式照明器具、電池、携帯電話バッテリー、ライフジャケット、蛍光塗料、車いす、担架、常備薬　等</a:t>
                      </a:r>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b="0" dirty="0">
                          <a:solidFill>
                            <a:schemeClr val="tx1"/>
                          </a:solidFill>
                          <a:latin typeface="ＭＳ ゴシック" panose="020B0609070205080204" pitchFamily="49" charset="-128"/>
                          <a:ea typeface="ＭＳ ゴシック" panose="020B0609070205080204" pitchFamily="49" charset="-128"/>
                        </a:rPr>
                        <a:t>施設内避難のための水、食料、寝具、防寒具等</a:t>
                      </a:r>
                    </a:p>
                  </a:txBody>
                  <a:tcPr marL="86168" marR="86168" marT="43083" marB="430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5069922"/>
                  </a:ext>
                </a:extLst>
              </a:tr>
            </a:tbl>
          </a:graphicData>
        </a:graphic>
      </p:graphicFrame>
    </p:spTree>
    <p:extLst>
      <p:ext uri="{BB962C8B-B14F-4D97-AF65-F5344CB8AC3E}">
        <p14:creationId xmlns:p14="http://schemas.microsoft.com/office/powerpoint/2010/main" val="3952649912"/>
      </p:ext>
    </p:extLst>
  </p:cSld>
  <p:clrMapOvr>
    <a:masterClrMapping/>
  </p:clrMapOvr>
</p:sld>
</file>

<file path=ppt/theme/theme1.xml><?xml version="1.0" encoding="utf-8"?>
<a:theme xmlns:a="http://schemas.openxmlformats.org/drawingml/2006/main" name="11">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D14BBAA0-EBDA-4F80-B5E5-6A060B58EB30}" vid="{E91C9F3B-FA2D-4D28-9E30-9B6A997020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11</Template>
  <TotalTime>0</TotalTime>
  <Words>812</Words>
  <Application>Microsoft Office PowerPoint</Application>
  <PresentationFormat>A3 297x420 mm</PresentationFormat>
  <Paragraphs>277</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HGP創英角ﾎﾟｯﾌﾟ体</vt:lpstr>
      <vt:lpstr>HG丸ｺﾞｼｯｸM-PRO</vt:lpstr>
      <vt:lpstr>ＭＳ Ｐゴシック</vt:lpstr>
      <vt:lpstr>ＭＳ ゴシック</vt:lpstr>
      <vt:lpstr>Arial</vt:lpstr>
      <vt:lpstr>Calibri</vt:lpstr>
      <vt:lpstr>Calibri Light</vt:lpstr>
      <vt:lpstr>11</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2013-07-04T11:22:33Z</dcterms:created>
  <dcterms:modified xsi:type="dcterms:W3CDTF">2020-03-25T04:10:59Z</dcterms:modified>
</cp:coreProperties>
</file>