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4"/>
  </p:notesMasterIdLst>
  <p:sldIdLst>
    <p:sldId id="260" r:id="rId2"/>
    <p:sldId id="262" r:id="rId3"/>
  </p:sldIdLst>
  <p:sldSz cx="12801600" cy="9601200" type="A3"/>
  <p:notesSz cx="9866313" cy="14295438"/>
  <p:defaultTextStyle>
    <a:defPPr>
      <a:defRPr lang="ja-JP"/>
    </a:defPPr>
    <a:lvl1pPr marL="0" algn="l" defTabSz="1018060" rtl="0" eaLnBrk="1" latinLnBrk="0" hangingPunct="1">
      <a:defRPr kumimoji="1" sz="2006" kern="1200">
        <a:solidFill>
          <a:schemeClr val="tx1"/>
        </a:solidFill>
        <a:latin typeface="+mn-lt"/>
        <a:ea typeface="+mn-ea"/>
        <a:cs typeface="+mn-cs"/>
      </a:defRPr>
    </a:lvl1pPr>
    <a:lvl2pPr marL="509030" algn="l" defTabSz="1018060" rtl="0" eaLnBrk="1" latinLnBrk="0" hangingPunct="1">
      <a:defRPr kumimoji="1" sz="2006" kern="1200">
        <a:solidFill>
          <a:schemeClr val="tx1"/>
        </a:solidFill>
        <a:latin typeface="+mn-lt"/>
        <a:ea typeface="+mn-ea"/>
        <a:cs typeface="+mn-cs"/>
      </a:defRPr>
    </a:lvl2pPr>
    <a:lvl3pPr marL="1018060" algn="l" defTabSz="1018060" rtl="0" eaLnBrk="1" latinLnBrk="0" hangingPunct="1">
      <a:defRPr kumimoji="1" sz="2006" kern="1200">
        <a:solidFill>
          <a:schemeClr val="tx1"/>
        </a:solidFill>
        <a:latin typeface="+mn-lt"/>
        <a:ea typeface="+mn-ea"/>
        <a:cs typeface="+mn-cs"/>
      </a:defRPr>
    </a:lvl3pPr>
    <a:lvl4pPr marL="1527089" algn="l" defTabSz="1018060" rtl="0" eaLnBrk="1" latinLnBrk="0" hangingPunct="1">
      <a:defRPr kumimoji="1" sz="2006" kern="1200">
        <a:solidFill>
          <a:schemeClr val="tx1"/>
        </a:solidFill>
        <a:latin typeface="+mn-lt"/>
        <a:ea typeface="+mn-ea"/>
        <a:cs typeface="+mn-cs"/>
      </a:defRPr>
    </a:lvl4pPr>
    <a:lvl5pPr marL="2036120" algn="l" defTabSz="1018060" rtl="0" eaLnBrk="1" latinLnBrk="0" hangingPunct="1">
      <a:defRPr kumimoji="1" sz="2006" kern="1200">
        <a:solidFill>
          <a:schemeClr val="tx1"/>
        </a:solidFill>
        <a:latin typeface="+mn-lt"/>
        <a:ea typeface="+mn-ea"/>
        <a:cs typeface="+mn-cs"/>
      </a:defRPr>
    </a:lvl5pPr>
    <a:lvl6pPr marL="2545152" algn="l" defTabSz="1018060" rtl="0" eaLnBrk="1" latinLnBrk="0" hangingPunct="1">
      <a:defRPr kumimoji="1" sz="2006" kern="1200">
        <a:solidFill>
          <a:schemeClr val="tx1"/>
        </a:solidFill>
        <a:latin typeface="+mn-lt"/>
        <a:ea typeface="+mn-ea"/>
        <a:cs typeface="+mn-cs"/>
      </a:defRPr>
    </a:lvl6pPr>
    <a:lvl7pPr marL="3054181" algn="l" defTabSz="1018060" rtl="0" eaLnBrk="1" latinLnBrk="0" hangingPunct="1">
      <a:defRPr kumimoji="1" sz="2006" kern="1200">
        <a:solidFill>
          <a:schemeClr val="tx1"/>
        </a:solidFill>
        <a:latin typeface="+mn-lt"/>
        <a:ea typeface="+mn-ea"/>
        <a:cs typeface="+mn-cs"/>
      </a:defRPr>
    </a:lvl7pPr>
    <a:lvl8pPr marL="3563212" algn="l" defTabSz="1018060" rtl="0" eaLnBrk="1" latinLnBrk="0" hangingPunct="1">
      <a:defRPr kumimoji="1" sz="2006" kern="1200">
        <a:solidFill>
          <a:schemeClr val="tx1"/>
        </a:solidFill>
        <a:latin typeface="+mn-lt"/>
        <a:ea typeface="+mn-ea"/>
        <a:cs typeface="+mn-cs"/>
      </a:defRPr>
    </a:lvl8pPr>
    <a:lvl9pPr marL="4072240" algn="l" defTabSz="1018060"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9D0A"/>
    <a:srgbClr val="FF6600"/>
    <a:srgbClr val="FF9999"/>
    <a:srgbClr val="0099CC"/>
    <a:srgbClr val="FF5050"/>
    <a:srgbClr val="FF7C80"/>
    <a:srgbClr val="F4F4F4"/>
    <a:srgbClr val="E6D6C3"/>
    <a:srgbClr val="EAE0DE"/>
    <a:srgbClr val="732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94848" autoAdjust="0"/>
  </p:normalViewPr>
  <p:slideViewPr>
    <p:cSldViewPr>
      <p:cViewPr>
        <p:scale>
          <a:sx n="75" d="100"/>
          <a:sy n="75" d="100"/>
        </p:scale>
        <p:origin x="522" y="-600"/>
      </p:cViewPr>
      <p:guideLst>
        <p:guide orient="horz" pos="3024"/>
        <p:guide pos="403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275401" cy="717254"/>
          </a:xfrm>
          <a:prstGeom prst="rect">
            <a:avLst/>
          </a:prstGeom>
        </p:spPr>
        <p:txBody>
          <a:bodyPr vert="horz" lIns="132058" tIns="66028" rIns="132058" bIns="66028"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31" y="2"/>
            <a:ext cx="4275401" cy="717254"/>
          </a:xfrm>
          <a:prstGeom prst="rect">
            <a:avLst/>
          </a:prstGeom>
        </p:spPr>
        <p:txBody>
          <a:bodyPr vert="horz" lIns="132058" tIns="66028" rIns="132058" bIns="66028" rtlCol="0"/>
          <a:lstStyle>
            <a:lvl1pPr algn="r">
              <a:defRPr sz="1700"/>
            </a:lvl1pPr>
          </a:lstStyle>
          <a:p>
            <a:fld id="{70F99883-74AE-4A2C-81B7-5B86A08198C0}"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1712913" y="1784350"/>
            <a:ext cx="6440487" cy="4829175"/>
          </a:xfrm>
          <a:prstGeom prst="rect">
            <a:avLst/>
          </a:prstGeom>
          <a:noFill/>
          <a:ln w="12700">
            <a:solidFill>
              <a:prstClr val="black"/>
            </a:solidFill>
          </a:ln>
        </p:spPr>
        <p:txBody>
          <a:bodyPr vert="horz" lIns="132058" tIns="66028" rIns="132058" bIns="66028" rtlCol="0" anchor="ctr"/>
          <a:lstStyle/>
          <a:p>
            <a:endParaRPr lang="ja-JP" altLang="en-US"/>
          </a:p>
        </p:txBody>
      </p:sp>
      <p:sp>
        <p:nvSpPr>
          <p:cNvPr id="5" name="ノート プレースホルダー 4"/>
          <p:cNvSpPr>
            <a:spLocks noGrp="1"/>
          </p:cNvSpPr>
          <p:nvPr>
            <p:ph type="body" sz="quarter" idx="3"/>
          </p:nvPr>
        </p:nvSpPr>
        <p:spPr>
          <a:xfrm>
            <a:off x="986632" y="6879681"/>
            <a:ext cx="7893050" cy="5628828"/>
          </a:xfrm>
          <a:prstGeom prst="rect">
            <a:avLst/>
          </a:prstGeom>
        </p:spPr>
        <p:txBody>
          <a:bodyPr vert="horz" lIns="132058" tIns="66028" rIns="132058" bIns="660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13578188"/>
            <a:ext cx="4275401" cy="717253"/>
          </a:xfrm>
          <a:prstGeom prst="rect">
            <a:avLst/>
          </a:prstGeom>
        </p:spPr>
        <p:txBody>
          <a:bodyPr vert="horz" lIns="132058" tIns="66028" rIns="132058" bIns="6602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31" y="13578188"/>
            <a:ext cx="4275401" cy="717253"/>
          </a:xfrm>
          <a:prstGeom prst="rect">
            <a:avLst/>
          </a:prstGeom>
        </p:spPr>
        <p:txBody>
          <a:bodyPr vert="horz" lIns="132058" tIns="66028" rIns="132058" bIns="66028" rtlCol="0" anchor="b"/>
          <a:lstStyle>
            <a:lvl1pPr algn="r">
              <a:defRPr sz="17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8060" rtl="0" eaLnBrk="1" latinLnBrk="0" hangingPunct="1">
      <a:defRPr kumimoji="1" sz="1336" kern="1200">
        <a:solidFill>
          <a:schemeClr val="tx1"/>
        </a:solidFill>
        <a:latin typeface="+mn-lt"/>
        <a:ea typeface="+mn-ea"/>
        <a:cs typeface="+mn-cs"/>
      </a:defRPr>
    </a:lvl1pPr>
    <a:lvl2pPr marL="509030" algn="l" defTabSz="1018060" rtl="0" eaLnBrk="1" latinLnBrk="0" hangingPunct="1">
      <a:defRPr kumimoji="1" sz="1336" kern="1200">
        <a:solidFill>
          <a:schemeClr val="tx1"/>
        </a:solidFill>
        <a:latin typeface="+mn-lt"/>
        <a:ea typeface="+mn-ea"/>
        <a:cs typeface="+mn-cs"/>
      </a:defRPr>
    </a:lvl2pPr>
    <a:lvl3pPr marL="1018060" algn="l" defTabSz="1018060" rtl="0" eaLnBrk="1" latinLnBrk="0" hangingPunct="1">
      <a:defRPr kumimoji="1" sz="1336" kern="1200">
        <a:solidFill>
          <a:schemeClr val="tx1"/>
        </a:solidFill>
        <a:latin typeface="+mn-lt"/>
        <a:ea typeface="+mn-ea"/>
        <a:cs typeface="+mn-cs"/>
      </a:defRPr>
    </a:lvl3pPr>
    <a:lvl4pPr marL="1527089" algn="l" defTabSz="1018060" rtl="0" eaLnBrk="1" latinLnBrk="0" hangingPunct="1">
      <a:defRPr kumimoji="1" sz="1336" kern="1200">
        <a:solidFill>
          <a:schemeClr val="tx1"/>
        </a:solidFill>
        <a:latin typeface="+mn-lt"/>
        <a:ea typeface="+mn-ea"/>
        <a:cs typeface="+mn-cs"/>
      </a:defRPr>
    </a:lvl4pPr>
    <a:lvl5pPr marL="2036120" algn="l" defTabSz="1018060" rtl="0" eaLnBrk="1" latinLnBrk="0" hangingPunct="1">
      <a:defRPr kumimoji="1" sz="1336" kern="1200">
        <a:solidFill>
          <a:schemeClr val="tx1"/>
        </a:solidFill>
        <a:latin typeface="+mn-lt"/>
        <a:ea typeface="+mn-ea"/>
        <a:cs typeface="+mn-cs"/>
      </a:defRPr>
    </a:lvl5pPr>
    <a:lvl6pPr marL="2545152" algn="l" defTabSz="1018060" rtl="0" eaLnBrk="1" latinLnBrk="0" hangingPunct="1">
      <a:defRPr kumimoji="1" sz="1336" kern="1200">
        <a:solidFill>
          <a:schemeClr val="tx1"/>
        </a:solidFill>
        <a:latin typeface="+mn-lt"/>
        <a:ea typeface="+mn-ea"/>
        <a:cs typeface="+mn-cs"/>
      </a:defRPr>
    </a:lvl6pPr>
    <a:lvl7pPr marL="3054181" algn="l" defTabSz="1018060" rtl="0" eaLnBrk="1" latinLnBrk="0" hangingPunct="1">
      <a:defRPr kumimoji="1" sz="1336" kern="1200">
        <a:solidFill>
          <a:schemeClr val="tx1"/>
        </a:solidFill>
        <a:latin typeface="+mn-lt"/>
        <a:ea typeface="+mn-ea"/>
        <a:cs typeface="+mn-cs"/>
      </a:defRPr>
    </a:lvl7pPr>
    <a:lvl8pPr marL="3563212" algn="l" defTabSz="1018060" rtl="0" eaLnBrk="1" latinLnBrk="0" hangingPunct="1">
      <a:defRPr kumimoji="1" sz="1336" kern="1200">
        <a:solidFill>
          <a:schemeClr val="tx1"/>
        </a:solidFill>
        <a:latin typeface="+mn-lt"/>
        <a:ea typeface="+mn-ea"/>
        <a:cs typeface="+mn-cs"/>
      </a:defRPr>
    </a:lvl8pPr>
    <a:lvl9pPr marL="4072240" algn="l" defTabSz="1018060" rtl="0" eaLnBrk="1" latinLnBrk="0" hangingPunct="1">
      <a:defRPr kumimoji="1" sz="13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12913" y="1784350"/>
            <a:ext cx="6440487" cy="48291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1788126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CD93CC5-A9B8-46A1-B8C3-70AA73E05DA2}" type="slidenum">
              <a:rPr kumimoji="1" lang="ja-JP" altLang="en-US" smtClean="0"/>
              <a:t>2</a:t>
            </a:fld>
            <a:endParaRPr kumimoji="1" lang="ja-JP" altLang="en-US"/>
          </a:p>
        </p:txBody>
      </p:sp>
    </p:spTree>
    <p:extLst>
      <p:ext uri="{BB962C8B-B14F-4D97-AF65-F5344CB8AC3E}">
        <p14:creationId xmlns:p14="http://schemas.microsoft.com/office/powerpoint/2010/main" val="130760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2" y="1571310"/>
            <a:ext cx="10881361" cy="3342640"/>
          </a:xfrm>
        </p:spPr>
        <p:txBody>
          <a:bodyPr anchor="b"/>
          <a:lstStyle>
            <a:lvl1pPr algn="ctr">
              <a:defRPr sz="4232"/>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5" y="5042856"/>
            <a:ext cx="9601200" cy="2318067"/>
          </a:xfrm>
        </p:spPr>
        <p:txBody>
          <a:bodyPr/>
          <a:lstStyle>
            <a:lvl1pPr marL="0" indent="0" algn="ctr">
              <a:buNone/>
              <a:defRPr sz="1692"/>
            </a:lvl1pPr>
            <a:lvl2pPr marL="322455" indent="0" algn="ctr">
              <a:buNone/>
              <a:defRPr sz="1410"/>
            </a:lvl2pPr>
            <a:lvl3pPr marL="644909" indent="0" algn="ctr">
              <a:buNone/>
              <a:defRPr sz="1270"/>
            </a:lvl3pPr>
            <a:lvl4pPr marL="967364" indent="0" algn="ctr">
              <a:buNone/>
              <a:defRPr sz="1127"/>
            </a:lvl4pPr>
            <a:lvl5pPr marL="1289820" indent="0" algn="ctr">
              <a:buNone/>
              <a:defRPr sz="1127"/>
            </a:lvl5pPr>
            <a:lvl6pPr marL="1612273" indent="0" algn="ctr">
              <a:buNone/>
              <a:defRPr sz="1127"/>
            </a:lvl6pPr>
            <a:lvl7pPr marL="1934728" indent="0" algn="ctr">
              <a:buNone/>
              <a:defRPr sz="1127"/>
            </a:lvl7pPr>
            <a:lvl8pPr marL="2257184" indent="0" algn="ctr">
              <a:buNone/>
              <a:defRPr sz="1127"/>
            </a:lvl8pPr>
            <a:lvl9pPr marL="2579639" indent="0" algn="ctr">
              <a:buNone/>
              <a:defRPr sz="11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54" y="511180"/>
            <a:ext cx="2760342" cy="81365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80"/>
            <a:ext cx="8121015" cy="81365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9" y="2393639"/>
            <a:ext cx="11041380" cy="3993832"/>
          </a:xfrm>
        </p:spPr>
        <p:txBody>
          <a:bodyPr anchor="b"/>
          <a:lstStyle>
            <a:lvl1pPr>
              <a:defRPr sz="423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9" y="6425255"/>
            <a:ext cx="11041380" cy="2100260"/>
          </a:xfrm>
        </p:spPr>
        <p:txBody>
          <a:bodyPr/>
          <a:lstStyle>
            <a:lvl1pPr marL="0" indent="0">
              <a:buNone/>
              <a:defRPr sz="1692">
                <a:solidFill>
                  <a:schemeClr val="tx1"/>
                </a:solidFill>
              </a:defRPr>
            </a:lvl1pPr>
            <a:lvl2pPr marL="322455" indent="0">
              <a:buNone/>
              <a:defRPr sz="1410">
                <a:solidFill>
                  <a:schemeClr val="tx1">
                    <a:tint val="75000"/>
                  </a:schemeClr>
                </a:solidFill>
              </a:defRPr>
            </a:lvl2pPr>
            <a:lvl3pPr marL="644909" indent="0">
              <a:buNone/>
              <a:defRPr sz="1270">
                <a:solidFill>
                  <a:schemeClr val="tx1">
                    <a:tint val="75000"/>
                  </a:schemeClr>
                </a:solidFill>
              </a:defRPr>
            </a:lvl3pPr>
            <a:lvl4pPr marL="967364" indent="0">
              <a:buNone/>
              <a:defRPr sz="1127">
                <a:solidFill>
                  <a:schemeClr val="tx1">
                    <a:tint val="75000"/>
                  </a:schemeClr>
                </a:solidFill>
              </a:defRPr>
            </a:lvl4pPr>
            <a:lvl5pPr marL="1289820" indent="0">
              <a:buNone/>
              <a:defRPr sz="1127">
                <a:solidFill>
                  <a:schemeClr val="tx1">
                    <a:tint val="75000"/>
                  </a:schemeClr>
                </a:solidFill>
              </a:defRPr>
            </a:lvl5pPr>
            <a:lvl6pPr marL="1612273" indent="0">
              <a:buNone/>
              <a:defRPr sz="1127">
                <a:solidFill>
                  <a:schemeClr val="tx1">
                    <a:tint val="75000"/>
                  </a:schemeClr>
                </a:solidFill>
              </a:defRPr>
            </a:lvl6pPr>
            <a:lvl7pPr marL="1934728" indent="0">
              <a:buNone/>
              <a:defRPr sz="1127">
                <a:solidFill>
                  <a:schemeClr val="tx1">
                    <a:tint val="75000"/>
                  </a:schemeClr>
                </a:solidFill>
              </a:defRPr>
            </a:lvl7pPr>
            <a:lvl8pPr marL="2257184" indent="0">
              <a:buNone/>
              <a:defRPr sz="1127">
                <a:solidFill>
                  <a:schemeClr val="tx1">
                    <a:tint val="75000"/>
                  </a:schemeClr>
                </a:solidFill>
              </a:defRPr>
            </a:lvl8pPr>
            <a:lvl9pPr marL="2579639" indent="0">
              <a:buNone/>
              <a:defRPr sz="112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22"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21"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84"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80" y="2353633"/>
            <a:ext cx="5415675" cy="1153477"/>
          </a:xfrm>
        </p:spPr>
        <p:txBody>
          <a:bodyPr anchor="b"/>
          <a:lstStyle>
            <a:lvl1pPr marL="0" indent="0">
              <a:buNone/>
              <a:defRPr sz="1692" b="1"/>
            </a:lvl1pPr>
            <a:lvl2pPr marL="322455" indent="0">
              <a:buNone/>
              <a:defRPr sz="1410" b="1"/>
            </a:lvl2pPr>
            <a:lvl3pPr marL="644909" indent="0">
              <a:buNone/>
              <a:defRPr sz="1270" b="1"/>
            </a:lvl3pPr>
            <a:lvl4pPr marL="967364" indent="0">
              <a:buNone/>
              <a:defRPr sz="1127" b="1"/>
            </a:lvl4pPr>
            <a:lvl5pPr marL="1289820" indent="0">
              <a:buNone/>
              <a:defRPr sz="1127" b="1"/>
            </a:lvl5pPr>
            <a:lvl6pPr marL="1612273" indent="0">
              <a:buNone/>
              <a:defRPr sz="1127" b="1"/>
            </a:lvl6pPr>
            <a:lvl7pPr marL="1934728" indent="0">
              <a:buNone/>
              <a:defRPr sz="1127" b="1"/>
            </a:lvl7pPr>
            <a:lvl8pPr marL="2257184" indent="0">
              <a:buNone/>
              <a:defRPr sz="1127" b="1"/>
            </a:lvl8pPr>
            <a:lvl9pPr marL="2579639" indent="0">
              <a:buNone/>
              <a:defRPr sz="1127" b="1"/>
            </a:lvl9pPr>
          </a:lstStyle>
          <a:p>
            <a:pPr lvl="0"/>
            <a:r>
              <a:rPr lang="ja-JP" altLang="en-US"/>
              <a:t>マスター テキストの書式設定</a:t>
            </a:r>
          </a:p>
        </p:txBody>
      </p:sp>
      <p:sp>
        <p:nvSpPr>
          <p:cNvPr id="4" name="Content Placeholder 3"/>
          <p:cNvSpPr>
            <a:spLocks noGrp="1"/>
          </p:cNvSpPr>
          <p:nvPr>
            <p:ph sz="half" idx="2"/>
          </p:nvPr>
        </p:nvSpPr>
        <p:spPr>
          <a:xfrm>
            <a:off x="881780" y="3507117"/>
            <a:ext cx="5415675" cy="51584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5" y="2353633"/>
            <a:ext cx="5442347" cy="1153477"/>
          </a:xfrm>
        </p:spPr>
        <p:txBody>
          <a:bodyPr anchor="b"/>
          <a:lstStyle>
            <a:lvl1pPr marL="0" indent="0">
              <a:buNone/>
              <a:defRPr sz="1692" b="1"/>
            </a:lvl1pPr>
            <a:lvl2pPr marL="322455" indent="0">
              <a:buNone/>
              <a:defRPr sz="1410" b="1"/>
            </a:lvl2pPr>
            <a:lvl3pPr marL="644909" indent="0">
              <a:buNone/>
              <a:defRPr sz="1270" b="1"/>
            </a:lvl3pPr>
            <a:lvl4pPr marL="967364" indent="0">
              <a:buNone/>
              <a:defRPr sz="1127" b="1"/>
            </a:lvl4pPr>
            <a:lvl5pPr marL="1289820" indent="0">
              <a:buNone/>
              <a:defRPr sz="1127" b="1"/>
            </a:lvl5pPr>
            <a:lvl6pPr marL="1612273" indent="0">
              <a:buNone/>
              <a:defRPr sz="1127" b="1"/>
            </a:lvl6pPr>
            <a:lvl7pPr marL="1934728" indent="0">
              <a:buNone/>
              <a:defRPr sz="1127" b="1"/>
            </a:lvl7pPr>
            <a:lvl8pPr marL="2257184" indent="0">
              <a:buNone/>
              <a:defRPr sz="1127" b="1"/>
            </a:lvl8pPr>
            <a:lvl9pPr marL="2579639" indent="0">
              <a:buNone/>
              <a:defRPr sz="1127" b="1"/>
            </a:lvl9pPr>
          </a:lstStyle>
          <a:p>
            <a:pPr lvl="0"/>
            <a:r>
              <a:rPr lang="ja-JP" altLang="en-US"/>
              <a:t>マスター テキストの書式設定</a:t>
            </a:r>
          </a:p>
        </p:txBody>
      </p:sp>
      <p:sp>
        <p:nvSpPr>
          <p:cNvPr id="6" name="Content Placeholder 5"/>
          <p:cNvSpPr>
            <a:spLocks noGrp="1"/>
          </p:cNvSpPr>
          <p:nvPr>
            <p:ph sz="quarter" idx="4"/>
          </p:nvPr>
        </p:nvSpPr>
        <p:spPr>
          <a:xfrm>
            <a:off x="6480815" y="3507117"/>
            <a:ext cx="5442347" cy="51584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90" y="640081"/>
            <a:ext cx="4128848" cy="2240280"/>
          </a:xfrm>
        </p:spPr>
        <p:txBody>
          <a:bodyPr anchor="b"/>
          <a:lstStyle>
            <a:lvl1pPr>
              <a:defRPr sz="2257"/>
            </a:lvl1pPr>
          </a:lstStyle>
          <a:p>
            <a:r>
              <a:rPr lang="ja-JP" altLang="en-US"/>
              <a:t>マスター タイトルの書式設定</a:t>
            </a:r>
            <a:endParaRPr lang="en-US" dirty="0"/>
          </a:p>
        </p:txBody>
      </p:sp>
      <p:sp>
        <p:nvSpPr>
          <p:cNvPr id="3" name="Content Placeholder 2"/>
          <p:cNvSpPr>
            <a:spLocks noGrp="1"/>
          </p:cNvSpPr>
          <p:nvPr>
            <p:ph idx="1"/>
          </p:nvPr>
        </p:nvSpPr>
        <p:spPr>
          <a:xfrm>
            <a:off x="5442357" y="1382404"/>
            <a:ext cx="6480811" cy="6823075"/>
          </a:xfrm>
        </p:spPr>
        <p:txBody>
          <a:bodyPr/>
          <a:lstStyle>
            <a:lvl1pPr>
              <a:defRPr sz="2257"/>
            </a:lvl1pPr>
            <a:lvl2pPr>
              <a:defRPr sz="1975"/>
            </a:lvl2pPr>
            <a:lvl3pPr>
              <a:defRPr sz="1692"/>
            </a:lvl3pPr>
            <a:lvl4pPr>
              <a:defRPr sz="1410"/>
            </a:lvl4pPr>
            <a:lvl5pPr>
              <a:defRPr sz="1410"/>
            </a:lvl5pPr>
            <a:lvl6pPr>
              <a:defRPr sz="1410"/>
            </a:lvl6pPr>
            <a:lvl7pPr>
              <a:defRPr sz="1410"/>
            </a:lvl7pPr>
            <a:lvl8pPr>
              <a:defRPr sz="1410"/>
            </a:lvl8pPr>
            <a:lvl9pPr>
              <a:defRPr sz="141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90" y="2880360"/>
            <a:ext cx="4128848" cy="5336223"/>
          </a:xfrm>
        </p:spPr>
        <p:txBody>
          <a:bodyPr/>
          <a:lstStyle>
            <a:lvl1pPr marL="0" indent="0">
              <a:buNone/>
              <a:defRPr sz="1127"/>
            </a:lvl1pPr>
            <a:lvl2pPr marL="322455" indent="0">
              <a:buNone/>
              <a:defRPr sz="986"/>
            </a:lvl2pPr>
            <a:lvl3pPr marL="644909" indent="0">
              <a:buNone/>
              <a:defRPr sz="846"/>
            </a:lvl3pPr>
            <a:lvl4pPr marL="967364" indent="0">
              <a:buNone/>
              <a:defRPr sz="705"/>
            </a:lvl4pPr>
            <a:lvl5pPr marL="1289820" indent="0">
              <a:buNone/>
              <a:defRPr sz="705"/>
            </a:lvl5pPr>
            <a:lvl6pPr marL="1612273" indent="0">
              <a:buNone/>
              <a:defRPr sz="705"/>
            </a:lvl6pPr>
            <a:lvl7pPr marL="1934728" indent="0">
              <a:buNone/>
              <a:defRPr sz="705"/>
            </a:lvl7pPr>
            <a:lvl8pPr marL="2257184" indent="0">
              <a:buNone/>
              <a:defRPr sz="705"/>
            </a:lvl8pPr>
            <a:lvl9pPr marL="2579639" indent="0">
              <a:buNone/>
              <a:defRPr sz="70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90" y="640081"/>
            <a:ext cx="4128848" cy="2240280"/>
          </a:xfrm>
        </p:spPr>
        <p:txBody>
          <a:bodyPr anchor="b"/>
          <a:lstStyle>
            <a:lvl1pPr>
              <a:defRPr sz="225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57" y="1382404"/>
            <a:ext cx="6480811" cy="6823075"/>
          </a:xfrm>
        </p:spPr>
        <p:txBody>
          <a:bodyPr anchor="t"/>
          <a:lstStyle>
            <a:lvl1pPr marL="0" indent="0">
              <a:buNone/>
              <a:defRPr sz="2257"/>
            </a:lvl1pPr>
            <a:lvl2pPr marL="322455" indent="0">
              <a:buNone/>
              <a:defRPr sz="1975"/>
            </a:lvl2pPr>
            <a:lvl3pPr marL="644909" indent="0">
              <a:buNone/>
              <a:defRPr sz="1692"/>
            </a:lvl3pPr>
            <a:lvl4pPr marL="967364" indent="0">
              <a:buNone/>
              <a:defRPr sz="1410"/>
            </a:lvl4pPr>
            <a:lvl5pPr marL="1289820" indent="0">
              <a:buNone/>
              <a:defRPr sz="1410"/>
            </a:lvl5pPr>
            <a:lvl6pPr marL="1612273" indent="0">
              <a:buNone/>
              <a:defRPr sz="1410"/>
            </a:lvl6pPr>
            <a:lvl7pPr marL="1934728" indent="0">
              <a:buNone/>
              <a:defRPr sz="1410"/>
            </a:lvl7pPr>
            <a:lvl8pPr marL="2257184" indent="0">
              <a:buNone/>
              <a:defRPr sz="1410"/>
            </a:lvl8pPr>
            <a:lvl9pPr marL="2579639" indent="0">
              <a:buNone/>
              <a:defRPr sz="141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90" y="2880360"/>
            <a:ext cx="4128848" cy="5336223"/>
          </a:xfrm>
        </p:spPr>
        <p:txBody>
          <a:bodyPr/>
          <a:lstStyle>
            <a:lvl1pPr marL="0" indent="0">
              <a:buNone/>
              <a:defRPr sz="1127"/>
            </a:lvl1pPr>
            <a:lvl2pPr marL="322455" indent="0">
              <a:buNone/>
              <a:defRPr sz="986"/>
            </a:lvl2pPr>
            <a:lvl3pPr marL="644909" indent="0">
              <a:buNone/>
              <a:defRPr sz="846"/>
            </a:lvl3pPr>
            <a:lvl4pPr marL="967364" indent="0">
              <a:buNone/>
              <a:defRPr sz="705"/>
            </a:lvl4pPr>
            <a:lvl5pPr marL="1289820" indent="0">
              <a:buNone/>
              <a:defRPr sz="705"/>
            </a:lvl5pPr>
            <a:lvl6pPr marL="1612273" indent="0">
              <a:buNone/>
              <a:defRPr sz="705"/>
            </a:lvl6pPr>
            <a:lvl7pPr marL="1934728" indent="0">
              <a:buNone/>
              <a:defRPr sz="705"/>
            </a:lvl7pPr>
            <a:lvl8pPr marL="2257184" indent="0">
              <a:buNone/>
              <a:defRPr sz="705"/>
            </a:lvl8pPr>
            <a:lvl9pPr marL="2579639" indent="0">
              <a:buNone/>
              <a:defRPr sz="70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9"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9" y="2555877"/>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20" y="8898907"/>
            <a:ext cx="2880360" cy="511175"/>
          </a:xfrm>
          <a:prstGeom prst="rect">
            <a:avLst/>
          </a:prstGeom>
        </p:spPr>
        <p:txBody>
          <a:bodyPr vert="horz" lIns="91440" tIns="45720" rIns="91440" bIns="45720" rtlCol="0" anchor="ctr"/>
          <a:lstStyle>
            <a:lvl1pPr algn="l">
              <a:defRPr sz="846">
                <a:solidFill>
                  <a:schemeClr val="tx1">
                    <a:tint val="75000"/>
                  </a:schemeClr>
                </a:solidFill>
              </a:defRPr>
            </a:lvl1pPr>
          </a:lstStyle>
          <a:p>
            <a:fld id="{C764DE79-268F-4C1A-8933-263129D2AF90}" type="datetimeFigureOut">
              <a:rPr lang="en-US" smtClean="0"/>
              <a:t>3/25/2020</a:t>
            </a:fld>
            <a:endParaRPr lang="en-US" dirty="0"/>
          </a:p>
        </p:txBody>
      </p:sp>
      <p:sp>
        <p:nvSpPr>
          <p:cNvPr id="5" name="Footer Placeholder 4"/>
          <p:cNvSpPr>
            <a:spLocks noGrp="1"/>
          </p:cNvSpPr>
          <p:nvPr>
            <p:ph type="ftr" sz="quarter" idx="3"/>
          </p:nvPr>
        </p:nvSpPr>
        <p:spPr>
          <a:xfrm>
            <a:off x="4240539" y="8898907"/>
            <a:ext cx="4320541" cy="511175"/>
          </a:xfrm>
          <a:prstGeom prst="rect">
            <a:avLst/>
          </a:prstGeom>
        </p:spPr>
        <p:txBody>
          <a:bodyPr vert="horz" lIns="91440" tIns="45720" rIns="91440" bIns="45720" rtlCol="0" anchor="ctr"/>
          <a:lstStyle>
            <a:lvl1pPr algn="ctr">
              <a:defRPr sz="84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7" y="8898907"/>
            <a:ext cx="2880360" cy="511175"/>
          </a:xfrm>
          <a:prstGeom prst="rect">
            <a:avLst/>
          </a:prstGeom>
        </p:spPr>
        <p:txBody>
          <a:bodyPr vert="horz" lIns="91440" tIns="45720" rIns="91440" bIns="45720" rtlCol="0" anchor="ctr"/>
          <a:lstStyle>
            <a:lvl1pPr algn="r">
              <a:defRPr sz="846">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644909" rtl="0" eaLnBrk="1" latinLnBrk="0" hangingPunct="1">
        <a:lnSpc>
          <a:spcPct val="90000"/>
        </a:lnSpc>
        <a:spcBef>
          <a:spcPct val="0"/>
        </a:spcBef>
        <a:buNone/>
        <a:defRPr kumimoji="1" sz="3102" kern="1200">
          <a:solidFill>
            <a:schemeClr val="tx1"/>
          </a:solidFill>
          <a:latin typeface="+mj-lt"/>
          <a:ea typeface="+mj-ea"/>
          <a:cs typeface="+mj-cs"/>
        </a:defRPr>
      </a:lvl1pPr>
    </p:titleStyle>
    <p:bodyStyle>
      <a:lvl1pPr marL="161227" indent="-161227" algn="l" defTabSz="644909" rtl="0" eaLnBrk="1" latinLnBrk="0" hangingPunct="1">
        <a:lnSpc>
          <a:spcPct val="90000"/>
        </a:lnSpc>
        <a:spcBef>
          <a:spcPts val="705"/>
        </a:spcBef>
        <a:buFont typeface="Arial" panose="020B0604020202020204" pitchFamily="34" charset="0"/>
        <a:buChar char="•"/>
        <a:defRPr kumimoji="1" sz="1975" kern="1200">
          <a:solidFill>
            <a:schemeClr val="tx1"/>
          </a:solidFill>
          <a:latin typeface="+mn-lt"/>
          <a:ea typeface="+mn-ea"/>
          <a:cs typeface="+mn-cs"/>
        </a:defRPr>
      </a:lvl1pPr>
      <a:lvl2pPr marL="483683" indent="-161227" algn="l" defTabSz="644909" rtl="0" eaLnBrk="1" latinLnBrk="0" hangingPunct="1">
        <a:lnSpc>
          <a:spcPct val="90000"/>
        </a:lnSpc>
        <a:spcBef>
          <a:spcPts val="351"/>
        </a:spcBef>
        <a:buFont typeface="Arial" panose="020B0604020202020204" pitchFamily="34" charset="0"/>
        <a:buChar char="•"/>
        <a:defRPr kumimoji="1" sz="1692" kern="1200">
          <a:solidFill>
            <a:schemeClr val="tx1"/>
          </a:solidFill>
          <a:latin typeface="+mn-lt"/>
          <a:ea typeface="+mn-ea"/>
          <a:cs typeface="+mn-cs"/>
        </a:defRPr>
      </a:lvl2pPr>
      <a:lvl3pPr marL="806138" indent="-161227" algn="l" defTabSz="644909" rtl="0" eaLnBrk="1" latinLnBrk="0" hangingPunct="1">
        <a:lnSpc>
          <a:spcPct val="90000"/>
        </a:lnSpc>
        <a:spcBef>
          <a:spcPts val="351"/>
        </a:spcBef>
        <a:buFont typeface="Arial" panose="020B0604020202020204" pitchFamily="34" charset="0"/>
        <a:buChar char="•"/>
        <a:defRPr kumimoji="1" sz="1410" kern="1200">
          <a:solidFill>
            <a:schemeClr val="tx1"/>
          </a:solidFill>
          <a:latin typeface="+mn-lt"/>
          <a:ea typeface="+mn-ea"/>
          <a:cs typeface="+mn-cs"/>
        </a:defRPr>
      </a:lvl3pPr>
      <a:lvl4pPr marL="1128593"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4pPr>
      <a:lvl5pPr marL="1451047"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5pPr>
      <a:lvl6pPr marL="1773502"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6pPr>
      <a:lvl7pPr marL="2095956"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7pPr>
      <a:lvl8pPr marL="2418411"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8pPr>
      <a:lvl9pPr marL="2740866"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9pPr>
    </p:bodyStyle>
    <p:otherStyle>
      <a:defPPr>
        <a:defRPr lang="en-US"/>
      </a:defPPr>
      <a:lvl1pPr marL="0" algn="l" defTabSz="644909" rtl="0" eaLnBrk="1" latinLnBrk="0" hangingPunct="1">
        <a:defRPr kumimoji="1" sz="1270" kern="1200">
          <a:solidFill>
            <a:schemeClr val="tx1"/>
          </a:solidFill>
          <a:latin typeface="+mn-lt"/>
          <a:ea typeface="+mn-ea"/>
          <a:cs typeface="+mn-cs"/>
        </a:defRPr>
      </a:lvl1pPr>
      <a:lvl2pPr marL="322455" algn="l" defTabSz="644909" rtl="0" eaLnBrk="1" latinLnBrk="0" hangingPunct="1">
        <a:defRPr kumimoji="1" sz="1270" kern="1200">
          <a:solidFill>
            <a:schemeClr val="tx1"/>
          </a:solidFill>
          <a:latin typeface="+mn-lt"/>
          <a:ea typeface="+mn-ea"/>
          <a:cs typeface="+mn-cs"/>
        </a:defRPr>
      </a:lvl2pPr>
      <a:lvl3pPr marL="644909" algn="l" defTabSz="644909" rtl="0" eaLnBrk="1" latinLnBrk="0" hangingPunct="1">
        <a:defRPr kumimoji="1" sz="1270" kern="1200">
          <a:solidFill>
            <a:schemeClr val="tx1"/>
          </a:solidFill>
          <a:latin typeface="+mn-lt"/>
          <a:ea typeface="+mn-ea"/>
          <a:cs typeface="+mn-cs"/>
        </a:defRPr>
      </a:lvl3pPr>
      <a:lvl4pPr marL="967364" algn="l" defTabSz="644909" rtl="0" eaLnBrk="1" latinLnBrk="0" hangingPunct="1">
        <a:defRPr kumimoji="1" sz="1270" kern="1200">
          <a:solidFill>
            <a:schemeClr val="tx1"/>
          </a:solidFill>
          <a:latin typeface="+mn-lt"/>
          <a:ea typeface="+mn-ea"/>
          <a:cs typeface="+mn-cs"/>
        </a:defRPr>
      </a:lvl4pPr>
      <a:lvl5pPr marL="1289820" algn="l" defTabSz="644909" rtl="0" eaLnBrk="1" latinLnBrk="0" hangingPunct="1">
        <a:defRPr kumimoji="1" sz="1270" kern="1200">
          <a:solidFill>
            <a:schemeClr val="tx1"/>
          </a:solidFill>
          <a:latin typeface="+mn-lt"/>
          <a:ea typeface="+mn-ea"/>
          <a:cs typeface="+mn-cs"/>
        </a:defRPr>
      </a:lvl5pPr>
      <a:lvl6pPr marL="1612273" algn="l" defTabSz="644909" rtl="0" eaLnBrk="1" latinLnBrk="0" hangingPunct="1">
        <a:defRPr kumimoji="1" sz="1270" kern="1200">
          <a:solidFill>
            <a:schemeClr val="tx1"/>
          </a:solidFill>
          <a:latin typeface="+mn-lt"/>
          <a:ea typeface="+mn-ea"/>
          <a:cs typeface="+mn-cs"/>
        </a:defRPr>
      </a:lvl6pPr>
      <a:lvl7pPr marL="1934728" algn="l" defTabSz="644909" rtl="0" eaLnBrk="1" latinLnBrk="0" hangingPunct="1">
        <a:defRPr kumimoji="1" sz="1270" kern="1200">
          <a:solidFill>
            <a:schemeClr val="tx1"/>
          </a:solidFill>
          <a:latin typeface="+mn-lt"/>
          <a:ea typeface="+mn-ea"/>
          <a:cs typeface="+mn-cs"/>
        </a:defRPr>
      </a:lvl7pPr>
      <a:lvl8pPr marL="2257184" algn="l" defTabSz="644909" rtl="0" eaLnBrk="1" latinLnBrk="0" hangingPunct="1">
        <a:defRPr kumimoji="1" sz="1270" kern="1200">
          <a:solidFill>
            <a:schemeClr val="tx1"/>
          </a:solidFill>
          <a:latin typeface="+mn-lt"/>
          <a:ea typeface="+mn-ea"/>
          <a:cs typeface="+mn-cs"/>
        </a:defRPr>
      </a:lvl8pPr>
      <a:lvl9pPr marL="2579639" algn="l" defTabSz="644909" rtl="0" eaLnBrk="1" latinLnBrk="0" hangingPunct="1">
        <a:defRPr kumimoji="1"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y.hikari.lg.jp/soshiki/2/bousai/kurashi/1/2003.html"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city.sanyo-onoda.lg.jp/soshik" TargetMode="External"/><Relationship Id="rId4" Type="http://schemas.openxmlformats.org/officeDocument/2006/relationships/hyperlink" Target="https://www.city.hikari.lg.jp/soshiki/2/bosai/kurashi/1/2003.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6800706" y="4512568"/>
            <a:ext cx="5842843" cy="46689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54000" rtlCol="0" anchor="t">
            <a:noAutofit/>
          </a:bodyPr>
          <a:lstStyle/>
          <a:p>
            <a:r>
              <a:rPr lang="ja-JP" altLang="en-US" sz="1494" dirty="0">
                <a:solidFill>
                  <a:schemeClr val="tx1"/>
                </a:solidFill>
                <a:latin typeface="HG丸ｺﾞｼｯｸM-PRO" panose="020F0600000000000000" pitchFamily="50" charset="-128"/>
                <a:ea typeface="HG丸ｺﾞｼｯｸM-PRO" panose="020F0600000000000000" pitchFamily="50" charset="-128"/>
              </a:rPr>
              <a:t>①まずはじめに！</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お手元に既に作成されている“防災に関する計画”をご用意</a:t>
            </a:r>
            <a:r>
              <a:rPr lang="ja-JP" altLang="en-US" sz="1494" u="sng" dirty="0" err="1">
                <a:solidFill>
                  <a:schemeClr val="tx1"/>
                </a:solidFill>
                <a:latin typeface="HG丸ｺﾞｼｯｸM-PRO" panose="020F0600000000000000" pitchFamily="50" charset="-128"/>
                <a:ea typeface="HG丸ｺﾞｼｯｸM-PRO" panose="020F0600000000000000" pitchFamily="50" charset="-128"/>
              </a:rPr>
              <a:t>く</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ださい</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例）・福祉施設や事業所の基準に関する条例等に基づく“施設　</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内防災計画”</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440" dirty="0">
                <a:solidFill>
                  <a:schemeClr val="tx1"/>
                </a:solidFill>
                <a:latin typeface="HG丸ｺﾞｼｯｸM-PRO" panose="020F0600000000000000" pitchFamily="50" charset="-128"/>
                <a:ea typeface="HG丸ｺﾞｼｯｸM-PRO" panose="020F0600000000000000" pitchFamily="50" charset="-128"/>
              </a:rPr>
              <a:t>福祉･医療施設防災マニュアルに基づく“防災マニュアル”</a:t>
            </a:r>
            <a:endParaRPr lang="en-US" altLang="ja-JP" sz="144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・学校保健安全法等に基づく“危機管理マニュアル”</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pPr lvl="0"/>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280" dirty="0">
                <a:solidFill>
                  <a:prstClr val="black"/>
                </a:solidFill>
                <a:latin typeface="HG丸ｺﾞｼｯｸM-PRO" panose="020F0600000000000000" pitchFamily="50" charset="-128"/>
                <a:ea typeface="HG丸ｺﾞｼｯｸM-PRO" panose="020F0600000000000000" pitchFamily="50" charset="-128"/>
              </a:rPr>
              <a:t>上記の計画、マニュアルがない場合、消防法に基づく“消防計画”</a:t>
            </a:r>
            <a:endParaRPr lang="en-US" altLang="ja-JP" sz="1280" dirty="0">
              <a:solidFill>
                <a:prstClr val="black"/>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②</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セルフチェックしましょう！</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・お手元の避難確保計画を土砂災害防止法に基づく避難確保計画</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として提出することができます。</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・市町に提出する前に、別添の表を参考に、必要項目のチェック</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を行い、備えられていない項目は追加しましょう。</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③チェック後は！</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・チェックリストを添えて施設の所在する市町に提出しましょう。</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bg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bg1"/>
                </a:solidFill>
                <a:latin typeface="HG丸ｺﾞｼｯｸM-PRO" panose="020F0600000000000000" pitchFamily="50" charset="-128"/>
                <a:ea typeface="HG丸ｺﾞｼｯｸM-PRO" panose="020F0600000000000000" pitchFamily="50" charset="-128"/>
              </a:rPr>
              <a:t>　</a:t>
            </a:r>
            <a:endParaRPr lang="en-US" altLang="ja-JP" sz="1494" dirty="0">
              <a:solidFill>
                <a:schemeClr val="bg1"/>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bg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bg1"/>
                </a:solidFill>
                <a:latin typeface="HG丸ｺﾞｼｯｸM-PRO" panose="020F0600000000000000" pitchFamily="50" charset="-128"/>
                <a:ea typeface="HG丸ｺﾞｼｯｸM-PRO" panose="020F0600000000000000" pitchFamily="50" charset="-128"/>
              </a:rPr>
              <a:t>　　</a:t>
            </a:r>
            <a:endParaRPr lang="en-US" altLang="ja-JP" sz="1327" dirty="0">
              <a:solidFill>
                <a:schemeClr val="bg1"/>
              </a:solidFill>
              <a:latin typeface="HG丸ｺﾞｼｯｸM-PRO" panose="020F0600000000000000" pitchFamily="50" charset="-128"/>
              <a:ea typeface="HG丸ｺﾞｼｯｸM-PRO" panose="020F0600000000000000" pitchFamily="50" charset="-128"/>
            </a:endParaRPr>
          </a:p>
          <a:p>
            <a:r>
              <a:rPr lang="ja-JP" altLang="en-US" sz="1327" dirty="0">
                <a:solidFill>
                  <a:schemeClr val="bg1"/>
                </a:solidFill>
                <a:latin typeface="HG丸ｺﾞｼｯｸM-PRO" panose="020F0600000000000000" pitchFamily="50" charset="-128"/>
                <a:ea typeface="HG丸ｺﾞｼｯｸM-PRO" panose="020F0600000000000000" pitchFamily="50" charset="-128"/>
              </a:rPr>
              <a:t>　</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6800707" y="622668"/>
            <a:ext cx="5842843" cy="1247758"/>
          </a:xfrm>
          <a:prstGeom prst="rect">
            <a:avLst/>
          </a:prstGeom>
          <a:solidFill>
            <a:schemeClr val="bg1"/>
          </a:solidFill>
          <a:ln w="38100">
            <a:solidFill>
              <a:schemeClr val="tx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bIns="54000" anchor="ctr">
            <a:noAutofit/>
          </a:bodyPr>
          <a:lstStyle/>
          <a:p>
            <a:pPr algn="ctr"/>
            <a:r>
              <a:rPr lang="ja-JP" altLang="en-US" sz="1600" b="1" dirty="0">
                <a:solidFill>
                  <a:srgbClr val="FF0000"/>
                </a:solidFill>
                <a:latin typeface="HG丸ｺﾞｼｯｸM-PRO" pitchFamily="50" charset="-128"/>
                <a:ea typeface="HG丸ｺﾞｼｯｸM-PRO" pitchFamily="50" charset="-128"/>
              </a:rPr>
              <a:t>災害が頻発・激甚化しており一刻も早い備えが必要です！！</a:t>
            </a:r>
            <a:endParaRPr lang="en-US" altLang="ja-JP" sz="1600" b="1" dirty="0">
              <a:solidFill>
                <a:srgbClr val="FF0000"/>
              </a:solidFill>
              <a:latin typeface="HG丸ｺﾞｼｯｸM-PRO" pitchFamily="50" charset="-128"/>
              <a:ea typeface="HG丸ｺﾞｼｯｸM-PRO" pitchFamily="50" charset="-128"/>
            </a:endParaRPr>
          </a:p>
          <a:p>
            <a:pPr algn="ctr"/>
            <a:r>
              <a:rPr lang="ja-JP" altLang="en-US" sz="1989" b="1" u="sng" dirty="0">
                <a:solidFill>
                  <a:srgbClr val="404040"/>
                </a:solidFill>
                <a:latin typeface="HG丸ｺﾞｼｯｸM-PRO" pitchFamily="50" charset="-128"/>
                <a:ea typeface="HG丸ｺﾞｼｯｸM-PRO" pitchFamily="50" charset="-128"/>
              </a:rPr>
              <a:t>施設の避難確保計画は提出されていますか？</a:t>
            </a:r>
            <a:endParaRPr lang="en-US" altLang="ja-JP" sz="1989" b="1" u="sng" dirty="0">
              <a:solidFill>
                <a:srgbClr val="404040"/>
              </a:solidFill>
              <a:latin typeface="HG丸ｺﾞｼｯｸM-PRO" pitchFamily="50" charset="-128"/>
              <a:ea typeface="HG丸ｺﾞｼｯｸM-PRO" pitchFamily="50" charset="-128"/>
            </a:endParaRPr>
          </a:p>
          <a:p>
            <a:r>
              <a:rPr lang="ja-JP" altLang="en-US" sz="1659" b="1" dirty="0">
                <a:solidFill>
                  <a:srgbClr val="404040"/>
                </a:solidFill>
                <a:latin typeface="HG丸ｺﾞｼｯｸM-PRO" pitchFamily="50" charset="-128"/>
                <a:ea typeface="HG丸ｺﾞｼｯｸM-PRO" pitchFamily="50" charset="-128"/>
              </a:rPr>
              <a:t>　～土砂災害が発生するおそれがある場合に</a:t>
            </a:r>
            <a:endParaRPr lang="en-US" altLang="ja-JP" sz="1659" b="1" dirty="0">
              <a:solidFill>
                <a:srgbClr val="404040"/>
              </a:solidFill>
              <a:latin typeface="HG丸ｺﾞｼｯｸM-PRO" pitchFamily="50" charset="-128"/>
              <a:ea typeface="HG丸ｺﾞｼｯｸM-PRO" pitchFamily="50" charset="-128"/>
            </a:endParaRPr>
          </a:p>
          <a:p>
            <a:r>
              <a:rPr lang="ja-JP" altLang="en-US" sz="1659" b="1" dirty="0">
                <a:solidFill>
                  <a:srgbClr val="404040"/>
                </a:solidFill>
                <a:latin typeface="HG丸ｺﾞｼｯｸM-PRO" pitchFamily="50" charset="-128"/>
                <a:ea typeface="HG丸ｺﾞｼｯｸM-PRO" pitchFamily="50" charset="-128"/>
              </a:rPr>
              <a:t>　　　　　　　　　　円滑かつ迅速に避難するために～</a:t>
            </a:r>
            <a:endParaRPr lang="en-US" altLang="ja-JP" sz="1659" b="1" dirty="0">
              <a:solidFill>
                <a:srgbClr val="404040"/>
              </a:solidFill>
              <a:latin typeface="HG丸ｺﾞｼｯｸM-PRO" pitchFamily="50" charset="-128"/>
              <a:ea typeface="HG丸ｺﾞｼｯｸM-PRO" pitchFamily="50" charset="-128"/>
            </a:endParaRPr>
          </a:p>
        </p:txBody>
      </p:sp>
      <p:sp>
        <p:nvSpPr>
          <p:cNvPr id="6" name="角丸四角形 5"/>
          <p:cNvSpPr/>
          <p:nvPr/>
        </p:nvSpPr>
        <p:spPr>
          <a:xfrm>
            <a:off x="6800706" y="1945680"/>
            <a:ext cx="5842843" cy="1723610"/>
          </a:xfrm>
          <a:prstGeom prst="roundRect">
            <a:avLst/>
          </a:prstGeom>
          <a:solidFill>
            <a:schemeClr val="accent2">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spAutoFit/>
          </a:bodyPr>
          <a:lstStyle/>
          <a:p>
            <a:r>
              <a:rPr lang="ja-JP" altLang="en-US" sz="1162" dirty="0">
                <a:solidFill>
                  <a:schemeClr val="tx1"/>
                </a:solidFill>
                <a:latin typeface="HG丸ｺﾞｼｯｸM-PRO" panose="020F0600000000000000" pitchFamily="50" charset="-128"/>
                <a:ea typeface="HG丸ｺﾞｼｯｸM-PRO" panose="020F0600000000000000" pitchFamily="50" charset="-128"/>
              </a:rPr>
              <a:t>　平成２９年の土砂災害</a:t>
            </a:r>
            <a:r>
              <a:rPr lang="ja-JP" altLang="en-US" sz="1160" dirty="0">
                <a:solidFill>
                  <a:schemeClr val="tx1"/>
                </a:solidFill>
                <a:latin typeface="HG丸ｺﾞｼｯｸM-PRO" panose="020F0600000000000000" pitchFamily="50" charset="-128"/>
                <a:ea typeface="HG丸ｺﾞｼｯｸM-PRO" panose="020F0600000000000000" pitchFamily="50" charset="-128"/>
              </a:rPr>
              <a:t>防止法</a:t>
            </a:r>
            <a:r>
              <a:rPr lang="ja-JP" altLang="en-US" sz="1160" baseline="36000" dirty="0">
                <a:solidFill>
                  <a:schemeClr val="tx1"/>
                </a:solidFill>
                <a:latin typeface="HG丸ｺﾞｼｯｸM-PRO" panose="020F0600000000000000" pitchFamily="50" charset="-128"/>
                <a:ea typeface="HG丸ｺﾞｼｯｸM-PRO" panose="020F0600000000000000" pitchFamily="50" charset="-128"/>
              </a:rPr>
              <a:t>（</a:t>
            </a:r>
            <a:r>
              <a:rPr lang="en-US" altLang="ja-JP" sz="1160" baseline="36000" dirty="0">
                <a:solidFill>
                  <a:schemeClr val="tx1"/>
                </a:solidFill>
                <a:latin typeface="HG丸ｺﾞｼｯｸM-PRO" panose="020F0600000000000000" pitchFamily="50" charset="-128"/>
                <a:ea typeface="HG丸ｺﾞｼｯｸM-PRO" panose="020F0600000000000000" pitchFamily="50" charset="-128"/>
              </a:rPr>
              <a:t>※1</a:t>
            </a:r>
            <a:r>
              <a:rPr lang="ja-JP" altLang="en-US" sz="1160" baseline="36000" dirty="0">
                <a:solidFill>
                  <a:schemeClr val="tx1"/>
                </a:solidFill>
                <a:latin typeface="HG丸ｺﾞｼｯｸM-PRO" panose="020F0600000000000000" pitchFamily="50" charset="-128"/>
                <a:ea typeface="HG丸ｺﾞｼｯｸM-PRO" panose="020F0600000000000000" pitchFamily="50" charset="-128"/>
              </a:rPr>
              <a:t>）</a:t>
            </a:r>
            <a:r>
              <a:rPr lang="ja-JP" altLang="en-US" sz="1160" dirty="0">
                <a:solidFill>
                  <a:schemeClr val="tx1"/>
                </a:solidFill>
                <a:latin typeface="HG丸ｺﾞｼｯｸM-PRO" panose="020F0600000000000000" pitchFamily="50" charset="-128"/>
                <a:ea typeface="HG丸ｺﾞｼｯｸM-PRO" panose="020F0600000000000000" pitchFamily="50" charset="-128"/>
              </a:rPr>
              <a:t>の改正により、</a:t>
            </a:r>
            <a:r>
              <a:rPr lang="ja-JP" altLang="en-US" sz="1160" dirty="0">
                <a:solidFill>
                  <a:srgbClr val="FF0000"/>
                </a:solidFill>
                <a:latin typeface="HG丸ｺﾞｼｯｸM-PRO" panose="020F0600000000000000" pitchFamily="50" charset="-128"/>
                <a:ea typeface="HG丸ｺﾞｼｯｸM-PRO" panose="020F0600000000000000" pitchFamily="50" charset="-128"/>
              </a:rPr>
              <a:t>土砂災害警戒区域内</a:t>
            </a:r>
            <a:r>
              <a:rPr lang="ja-JP" altLang="en-US" sz="1162" dirty="0">
                <a:solidFill>
                  <a:srgbClr val="FF0000"/>
                </a:solidFill>
                <a:latin typeface="HG丸ｺﾞｼｯｸM-PRO" panose="020F0600000000000000" pitchFamily="50" charset="-128"/>
                <a:ea typeface="HG丸ｺﾞｼｯｸM-PRO" panose="020F0600000000000000" pitchFamily="50" charset="-128"/>
              </a:rPr>
              <a:t>の要配慮者利用</a:t>
            </a:r>
            <a:r>
              <a:rPr lang="ja-JP" altLang="en-US" sz="1160" dirty="0">
                <a:solidFill>
                  <a:srgbClr val="FF0000"/>
                </a:solidFill>
                <a:latin typeface="HG丸ｺﾞｼｯｸM-PRO" panose="020F0600000000000000" pitchFamily="50" charset="-128"/>
                <a:ea typeface="HG丸ｺﾞｼｯｸM-PRO" panose="020F0600000000000000" pitchFamily="50" charset="-128"/>
              </a:rPr>
              <a:t>施設</a:t>
            </a:r>
            <a:r>
              <a:rPr lang="ja-JP" altLang="en-US" sz="1160" baseline="36000" dirty="0">
                <a:solidFill>
                  <a:srgbClr val="FF0000"/>
                </a:solidFill>
                <a:latin typeface="HG丸ｺﾞｼｯｸM-PRO" panose="020F0600000000000000" pitchFamily="50" charset="-128"/>
                <a:ea typeface="HG丸ｺﾞｼｯｸM-PRO" panose="020F0600000000000000" pitchFamily="50" charset="-128"/>
              </a:rPr>
              <a:t>（</a:t>
            </a:r>
            <a:r>
              <a:rPr lang="en-US" altLang="ja-JP" sz="1160" baseline="36000" dirty="0">
                <a:solidFill>
                  <a:srgbClr val="FF0000"/>
                </a:solidFill>
                <a:latin typeface="HG丸ｺﾞｼｯｸM-PRO" panose="020F0600000000000000" pitchFamily="50" charset="-128"/>
                <a:ea typeface="HG丸ｺﾞｼｯｸM-PRO" panose="020F0600000000000000" pitchFamily="50" charset="-128"/>
              </a:rPr>
              <a:t>※2</a:t>
            </a:r>
            <a:r>
              <a:rPr lang="ja-JP" altLang="en-US" sz="1160" baseline="36000" dirty="0">
                <a:solidFill>
                  <a:srgbClr val="FF0000"/>
                </a:solidFill>
                <a:latin typeface="HG丸ｺﾞｼｯｸM-PRO" panose="020F0600000000000000" pitchFamily="50" charset="-128"/>
                <a:ea typeface="HG丸ｺﾞｼｯｸM-PRO" panose="020F0600000000000000" pitchFamily="50" charset="-128"/>
              </a:rPr>
              <a:t>）</a:t>
            </a:r>
            <a:r>
              <a:rPr lang="ja-JP" altLang="en-US" sz="1160" dirty="0">
                <a:solidFill>
                  <a:srgbClr val="FF0000"/>
                </a:solidFill>
                <a:latin typeface="HG丸ｺﾞｼｯｸM-PRO" panose="020F0600000000000000" pitchFamily="50" charset="-128"/>
                <a:ea typeface="HG丸ｺﾞｼｯｸM-PRO" panose="020F0600000000000000" pitchFamily="50" charset="-128"/>
              </a:rPr>
              <a:t>の</a:t>
            </a:r>
            <a:r>
              <a:rPr lang="ja-JP" altLang="en-US" sz="1162" dirty="0">
                <a:solidFill>
                  <a:srgbClr val="FF0000"/>
                </a:solidFill>
                <a:latin typeface="HG丸ｺﾞｼｯｸM-PRO" panose="020F0600000000000000" pitchFamily="50" charset="-128"/>
                <a:ea typeface="HG丸ｺﾞｼｯｸM-PRO" panose="020F0600000000000000" pitchFamily="50" charset="-128"/>
              </a:rPr>
              <a:t>管理者等は、避難確保計画の作成が義務付けられ、計画を作成し、市町に報告</a:t>
            </a:r>
            <a:r>
              <a:rPr lang="ja-JP" altLang="en-US" sz="1162" dirty="0">
                <a:solidFill>
                  <a:schemeClr val="tx1"/>
                </a:solidFill>
                <a:latin typeface="HG丸ｺﾞｼｯｸM-PRO" panose="020F0600000000000000" pitchFamily="50" charset="-128"/>
                <a:ea typeface="HG丸ｺﾞｼｯｸM-PRO" panose="020F0600000000000000" pitchFamily="50" charset="-128"/>
              </a:rPr>
              <a:t>する必要があります。</a:t>
            </a:r>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en-US" altLang="ja-JP" sz="1162" dirty="0">
                <a:solidFill>
                  <a:schemeClr val="tx1"/>
                </a:solidFill>
                <a:latin typeface="HG丸ｺﾞｼｯｸM-PRO" panose="020F0600000000000000" pitchFamily="50" charset="-128"/>
                <a:ea typeface="HG丸ｺﾞｼｯｸM-PRO" panose="020F0600000000000000" pitchFamily="50" charset="-128"/>
              </a:rPr>
              <a:t>※</a:t>
            </a:r>
            <a:r>
              <a:rPr lang="ja-JP" altLang="en-US" sz="1162" dirty="0">
                <a:solidFill>
                  <a:schemeClr val="tx1"/>
                </a:solidFill>
                <a:latin typeface="HG丸ｺﾞｼｯｸM-PRO" panose="020F0600000000000000" pitchFamily="50" charset="-128"/>
                <a:ea typeface="HG丸ｺﾞｼｯｸM-PRO" panose="020F0600000000000000" pitchFamily="50" charset="-128"/>
              </a:rPr>
              <a:t>１　正式名称は「土砂災害警戒区域等における土砂災害防止対策の推進に関す　　　</a:t>
            </a:r>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ja-JP" altLang="en-US" sz="1162" dirty="0" err="1">
                <a:solidFill>
                  <a:schemeClr val="tx1"/>
                </a:solidFill>
                <a:latin typeface="HG丸ｺﾞｼｯｸM-PRO" panose="020F0600000000000000" pitchFamily="50" charset="-128"/>
                <a:ea typeface="HG丸ｺﾞｼｯｸM-PRO" panose="020F0600000000000000" pitchFamily="50" charset="-128"/>
              </a:rPr>
              <a:t>る</a:t>
            </a:r>
            <a:r>
              <a:rPr lang="ja-JP" altLang="en-US" sz="1162" dirty="0">
                <a:solidFill>
                  <a:schemeClr val="tx1"/>
                </a:solidFill>
                <a:latin typeface="HG丸ｺﾞｼｯｸM-PRO" panose="020F0600000000000000" pitchFamily="50" charset="-128"/>
                <a:ea typeface="HG丸ｺﾞｼｯｸM-PRO" panose="020F0600000000000000" pitchFamily="50" charset="-128"/>
              </a:rPr>
              <a:t>法律」です。</a:t>
            </a:r>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en-US" altLang="ja-JP" sz="1162" dirty="0">
                <a:solidFill>
                  <a:schemeClr val="tx1"/>
                </a:solidFill>
                <a:latin typeface="HG丸ｺﾞｼｯｸM-PRO" panose="020F0600000000000000" pitchFamily="50" charset="-128"/>
                <a:ea typeface="HG丸ｺﾞｼｯｸM-PRO" panose="020F0600000000000000" pitchFamily="50" charset="-128"/>
              </a:rPr>
              <a:t>※</a:t>
            </a:r>
            <a:r>
              <a:rPr lang="ja-JP" altLang="en-US" sz="1162" dirty="0">
                <a:solidFill>
                  <a:schemeClr val="tx1"/>
                </a:solidFill>
                <a:latin typeface="HG丸ｺﾞｼｯｸM-PRO" panose="020F0600000000000000" pitchFamily="50" charset="-128"/>
                <a:ea typeface="HG丸ｺﾞｼｯｸM-PRO" panose="020F0600000000000000" pitchFamily="50" charset="-128"/>
              </a:rPr>
              <a:t>２　市町の地域防災計画にその名称及び所在地が定められた施設が対象です。</a:t>
            </a:r>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ja-JP" altLang="en-US" sz="1162" dirty="0">
                <a:solidFill>
                  <a:srgbClr val="FF0000"/>
                </a:solidFill>
                <a:latin typeface="HG丸ｺﾞｼｯｸM-PRO" panose="020F0600000000000000" pitchFamily="50" charset="-128"/>
                <a:ea typeface="HG丸ｺﾞｼｯｸM-PRO" panose="020F0600000000000000" pitchFamily="50" charset="-128"/>
              </a:rPr>
              <a:t>あなたの施設は提出済ですか？</a:t>
            </a:r>
            <a:endParaRPr lang="en-US" altLang="ja-JP" sz="1162"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ja-JP" altLang="en-US" sz="1162" u="sng" dirty="0">
                <a:solidFill>
                  <a:schemeClr val="tx1"/>
                </a:solidFill>
                <a:latin typeface="HG丸ｺﾞｼｯｸM-PRO" panose="020F0600000000000000" pitchFamily="50" charset="-128"/>
                <a:ea typeface="HG丸ｺﾞｼｯｸM-PRO" panose="020F0600000000000000" pitchFamily="50" charset="-128"/>
              </a:rPr>
              <a:t>貴所が対象施設かわからない場合は、裏面の市町にお問合せください。</a:t>
            </a:r>
            <a:endParaRPr lang="ja-JP" altLang="en-US" sz="1244"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6770365" y="275707"/>
            <a:ext cx="4457207" cy="348429"/>
          </a:xfrm>
          <a:prstGeom prst="rect">
            <a:avLst/>
          </a:prstGeom>
          <a:noFill/>
          <a:ln>
            <a:noFill/>
          </a:ln>
        </p:spPr>
        <p:txBody>
          <a:bodyPr wrap="square" bIns="54000" rtlCol="0">
            <a:noAutofit/>
          </a:bodyPr>
          <a:lstStyle/>
          <a:p>
            <a:r>
              <a:rPr lang="ja-JP" altLang="en-US" sz="1664" dirty="0">
                <a:latin typeface="HG丸ｺﾞｼｯｸM-PRO" panose="020F0600000000000000" pitchFamily="50" charset="-128"/>
                <a:ea typeface="HG丸ｺﾞｼｯｸM-PRO" panose="020F0600000000000000" pitchFamily="50" charset="-128"/>
              </a:rPr>
              <a:t>要配慮者利用施設の所有者・管理者の皆様へ</a:t>
            </a:r>
          </a:p>
        </p:txBody>
      </p:sp>
      <p:sp>
        <p:nvSpPr>
          <p:cNvPr id="43" name="横巻き 42"/>
          <p:cNvSpPr/>
          <p:nvPr/>
        </p:nvSpPr>
        <p:spPr>
          <a:xfrm>
            <a:off x="6776205" y="3639067"/>
            <a:ext cx="5891846" cy="860677"/>
          </a:xfrm>
          <a:prstGeom prst="horizontalScroll">
            <a:avLst/>
          </a:prstGeom>
          <a:solidFill>
            <a:schemeClr val="accent2">
              <a:lumMod val="60000"/>
              <a:lumOff val="40000"/>
            </a:schemeClr>
          </a:solidFill>
          <a:ln>
            <a:solidFill>
              <a:schemeClr val="accent2">
                <a:lumMod val="75000"/>
              </a:schemeClr>
            </a:solidFill>
          </a:ln>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bIns="54000" rtlCol="0" anchor="ctr">
            <a:noAutofit/>
          </a:bodyPr>
          <a:lstStyle/>
          <a:p>
            <a:pPr algn="dist"/>
            <a:r>
              <a:rPr lang="ja-JP" altLang="en-US" sz="2800" b="1" spc="41" dirty="0">
                <a:ln w="9525" cmpd="sng">
                  <a:noFill/>
                  <a:prstDash val="solid"/>
                </a:ln>
                <a:solidFill>
                  <a:schemeClr val="tx1"/>
                </a:solidFill>
                <a:effectLst>
                  <a:glow rad="38100">
                    <a:schemeClr val="accent1">
                      <a:alpha val="40000"/>
                    </a:schemeClr>
                  </a:glow>
                </a:effectLst>
                <a:latin typeface="HG丸ｺﾞｼｯｸM-PRO" panose="020F0600000000000000" pitchFamily="50" charset="-128"/>
                <a:ea typeface="HG丸ｺﾞｼｯｸM-PRO" panose="020F0600000000000000" pitchFamily="50" charset="-128"/>
              </a:rPr>
              <a:t>土砂災害避難確保計画提出の手順</a:t>
            </a:r>
          </a:p>
        </p:txBody>
      </p:sp>
      <p:sp>
        <p:nvSpPr>
          <p:cNvPr id="16" name="テキスト ボックス 15"/>
          <p:cNvSpPr txBox="1"/>
          <p:nvPr/>
        </p:nvSpPr>
        <p:spPr>
          <a:xfrm>
            <a:off x="9159628" y="8502397"/>
            <a:ext cx="3312368" cy="584775"/>
          </a:xfrm>
          <a:prstGeom prst="rect">
            <a:avLst/>
          </a:prstGeom>
          <a:solidFill>
            <a:schemeClr val="accent2">
              <a:lumMod val="20000"/>
              <a:lumOff val="80000"/>
            </a:schemeClr>
          </a:solidFill>
          <a:ln>
            <a:solidFill>
              <a:schemeClr val="tx1"/>
            </a:solidFill>
          </a:ln>
        </p:spPr>
        <p:txBody>
          <a:bodyPr wrap="square" bIns="54000" rtlCol="0">
            <a:noAutofit/>
          </a:bodyPr>
          <a:lstStyle/>
          <a:p>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作成のイメージ及びポイントは</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次ページを参照</a:t>
            </a:r>
            <a:endParaRPr lang="ja-JP" altLang="en-US" sz="1889" dirty="0"/>
          </a:p>
        </p:txBody>
      </p:sp>
      <p:sp>
        <p:nvSpPr>
          <p:cNvPr id="13" name="正方形/長方形 12">
            <a:extLst>
              <a:ext uri="{FF2B5EF4-FFF2-40B4-BE49-F238E27FC236}">
                <a16:creationId xmlns:a16="http://schemas.microsoft.com/office/drawing/2014/main" id="{A3D9AED4-56DB-40D3-97DA-0B53C4ED8F0A}"/>
              </a:ext>
            </a:extLst>
          </p:cNvPr>
          <p:cNvSpPr/>
          <p:nvPr/>
        </p:nvSpPr>
        <p:spPr>
          <a:xfrm>
            <a:off x="11321436" y="16639"/>
            <a:ext cx="1470172" cy="48535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HGP創英角ﾎﾟｯﾌﾟ体" panose="040B0A00000000000000" pitchFamily="50" charset="-128"/>
                <a:ea typeface="HGP創英角ﾎﾟｯﾌﾟ体" panose="040B0A00000000000000" pitchFamily="50" charset="-128"/>
              </a:rPr>
              <a:t>土砂災害</a:t>
            </a:r>
          </a:p>
        </p:txBody>
      </p:sp>
      <p:graphicFrame>
        <p:nvGraphicFramePr>
          <p:cNvPr id="12" name="表 11"/>
          <p:cNvGraphicFramePr>
            <a:graphicFrameLocks noGrp="1"/>
          </p:cNvGraphicFramePr>
          <p:nvPr>
            <p:extLst>
              <p:ext uri="{D42A27DB-BD31-4B8C-83A1-F6EECF244321}">
                <p14:modId xmlns:p14="http://schemas.microsoft.com/office/powerpoint/2010/main" val="2637596282"/>
              </p:ext>
            </p:extLst>
          </p:nvPr>
        </p:nvGraphicFramePr>
        <p:xfrm>
          <a:off x="-7912" y="224028"/>
          <a:ext cx="6379431" cy="9377172"/>
        </p:xfrm>
        <a:graphic>
          <a:graphicData uri="http://schemas.openxmlformats.org/drawingml/2006/table">
            <a:tbl>
              <a:tblPr firstRow="1" bandRow="1">
                <a:tableStyleId>{21E4AEA4-8DFA-4A89-87EB-49C32662AFE0}</a:tableStyleId>
              </a:tblPr>
              <a:tblGrid>
                <a:gridCol w="1698911">
                  <a:extLst>
                    <a:ext uri="{9D8B030D-6E8A-4147-A177-3AD203B41FA5}">
                      <a16:colId xmlns:a16="http://schemas.microsoft.com/office/drawing/2014/main" val="1296183915"/>
                    </a:ext>
                  </a:extLst>
                </a:gridCol>
                <a:gridCol w="1198027">
                  <a:extLst>
                    <a:ext uri="{9D8B030D-6E8A-4147-A177-3AD203B41FA5}">
                      <a16:colId xmlns:a16="http://schemas.microsoft.com/office/drawing/2014/main" val="1013355224"/>
                    </a:ext>
                  </a:extLst>
                </a:gridCol>
                <a:gridCol w="1246287">
                  <a:extLst>
                    <a:ext uri="{9D8B030D-6E8A-4147-A177-3AD203B41FA5}">
                      <a16:colId xmlns:a16="http://schemas.microsoft.com/office/drawing/2014/main" val="1638242476"/>
                    </a:ext>
                  </a:extLst>
                </a:gridCol>
                <a:gridCol w="1156086">
                  <a:extLst>
                    <a:ext uri="{9D8B030D-6E8A-4147-A177-3AD203B41FA5}">
                      <a16:colId xmlns:a16="http://schemas.microsoft.com/office/drawing/2014/main" val="2445358983"/>
                    </a:ext>
                  </a:extLst>
                </a:gridCol>
                <a:gridCol w="1080120">
                  <a:extLst>
                    <a:ext uri="{9D8B030D-6E8A-4147-A177-3AD203B41FA5}">
                      <a16:colId xmlns:a16="http://schemas.microsoft.com/office/drawing/2014/main" val="3035416768"/>
                    </a:ext>
                  </a:extLst>
                </a:gridCol>
              </a:tblGrid>
              <a:tr h="395837">
                <a:tc>
                  <a:txBody>
                    <a:bodyPr/>
                    <a:lstStyle/>
                    <a:p>
                      <a:r>
                        <a:rPr kumimoji="1" lang="ja-JP" altLang="en-US" baseline="0"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市  町  ・ 住  所</a:t>
                      </a:r>
                      <a:endParaRPr kumimoji="1" lang="ja-JP" altLang="en-US" b="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kumimoji="1" lang="ja-JP" altLang="en-US" dirty="0">
                          <a:latin typeface="HG丸ｺﾞｼｯｸM-PRO" panose="020F0600000000000000" pitchFamily="50" charset="-128"/>
                          <a:ea typeface="HG丸ｺﾞｼｯｸM-PRO" panose="020F0600000000000000" pitchFamily="50" charset="-128"/>
                        </a:rPr>
                        <a:t>窓　　口　      ・　    電 話 番 号 </a:t>
                      </a:r>
                      <a:endParaRPr kumimoji="1" lang="ja-JP" altLang="en-US"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備        考</a:t>
                      </a:r>
                      <a:r>
                        <a:rPr kumimoji="1" lang="en-US" altLang="ja-JP" sz="900" dirty="0">
                          <a:latin typeface="HG丸ｺﾞｼｯｸM-PRO" panose="020F0600000000000000" pitchFamily="50" charset="-128"/>
                          <a:ea typeface="HG丸ｺﾞｼｯｸM-PRO" panose="020F0600000000000000" pitchFamily="50" charset="-128"/>
                        </a:rPr>
                        <a:t/>
                      </a:r>
                      <a:br>
                        <a:rPr kumimoji="1" lang="en-US" altLang="ja-JP" sz="900" dirty="0">
                          <a:latin typeface="HG丸ｺﾞｼｯｸM-PRO" panose="020F0600000000000000" pitchFamily="50" charset="-128"/>
                          <a:ea typeface="HG丸ｺﾞｼｯｸM-PRO" panose="020F0600000000000000" pitchFamily="50" charset="-128"/>
                        </a:rPr>
                      </a:br>
                      <a:r>
                        <a:rPr kumimoji="1" lang="ja-JP" altLang="en-US" sz="600" dirty="0">
                          <a:latin typeface="HG丸ｺﾞｼｯｸM-PRO" panose="020F0600000000000000" pitchFamily="50" charset="-128"/>
                          <a:ea typeface="HG丸ｺﾞｼｯｸM-PRO" panose="020F0600000000000000" pitchFamily="50" charset="-128"/>
                        </a:rPr>
                        <a:t>（まずはこちらを</a:t>
                      </a:r>
                      <a:endParaRPr kumimoji="1" lang="en-US" altLang="ja-JP" sz="600" dirty="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     ご覧ください）</a:t>
                      </a:r>
                      <a:endParaRPr kumimoji="1" lang="ja-JP" altLang="en-US" sz="6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2467158"/>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下関市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下関市南部町１番１号</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防  災  危  機  管  理  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dirty="0">
                          <a:latin typeface="HG丸ｺﾞｼｯｸM-PRO" panose="020F0600000000000000" pitchFamily="50" charset="-128"/>
                          <a:ea typeface="HG丸ｺﾞｼｯｸM-PRO" panose="020F0600000000000000" pitchFamily="50" charset="-128"/>
                        </a:rPr>
                        <a:t>０８３－２３１－９３３３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600" u="sng" dirty="0">
                          <a:solidFill>
                            <a:srgbClr val="0070C0"/>
                          </a:solidFill>
                          <a:latin typeface="HG丸ｺﾞｼｯｸM-PRO" panose="020F0600000000000000" pitchFamily="50" charset="-128"/>
                          <a:ea typeface="HG丸ｺﾞｼｯｸM-PRO" panose="020F0600000000000000" pitchFamily="50" charset="-128"/>
                        </a:rPr>
                        <a:t>http://www.city.shimonoseki.lg.jp/www/contents/1576986307741/index.html</a:t>
                      </a:r>
                      <a:endParaRPr kumimoji="1" lang="ja-JP" altLang="en-US" sz="600" u="sng" dirty="0">
                        <a:solidFill>
                          <a:srgbClr val="0070C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6823411"/>
                  </a:ext>
                </a:extLst>
              </a:tr>
              <a:tr h="370914">
                <a:tc>
                  <a:txBody>
                    <a:bodyPr/>
                    <a:lstStyle/>
                    <a:p>
                      <a:r>
                        <a:rPr kumimoji="1" lang="ja-JP" altLang="en-US" sz="1100" b="1" dirty="0">
                          <a:latin typeface="HG丸ｺﾞｼｯｸM-PRO" panose="020F0600000000000000" pitchFamily="50" charset="-128"/>
                          <a:ea typeface="HG丸ｺﾞｼｯｸM-PRO" panose="020F0600000000000000" pitchFamily="50" charset="-128"/>
                        </a:rPr>
                        <a:t>宇部市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830" dirty="0">
                          <a:latin typeface="HG丸ｺﾞｼｯｸM-PRO" panose="020F0600000000000000" pitchFamily="50" charset="-128"/>
                          <a:ea typeface="HG丸ｺﾞｼｯｸM-PRO" panose="020F0600000000000000" pitchFamily="50" charset="-128"/>
                        </a:rPr>
                        <a:t>宇部市常盤町一丁目７番１号</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災</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危 </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機 </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管  理  課</a:t>
                      </a:r>
                      <a:r>
                        <a:rPr kumimoji="1" lang="ja-JP" altLang="en-US" sz="1000" dirty="0">
                          <a:latin typeface="HG丸ｺﾞｼｯｸM-PRO" panose="020F0600000000000000" pitchFamily="50" charset="-128"/>
                          <a:ea typeface="HG丸ｺﾞｼｯｸM-PRO" panose="020F0600000000000000" pitchFamily="50" charset="-128"/>
                        </a:rPr>
                        <a:t>　０８３６－３４－８１３９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9979595"/>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山口市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山口市亀山町２番１号</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災  危  機  管  理  課</a:t>
                      </a:r>
                      <a:r>
                        <a:rPr kumimoji="1" lang="ja-JP" altLang="en-US" sz="1000" dirty="0">
                          <a:latin typeface="HG丸ｺﾞｼｯｸM-PRO" panose="020F0600000000000000" pitchFamily="50" charset="-128"/>
                          <a:ea typeface="HG丸ｺﾞｼｯｸM-PRO" panose="020F0600000000000000" pitchFamily="50" charset="-128"/>
                        </a:rPr>
                        <a:t>　０８３－９３４－２７２３</a:t>
                      </a:r>
                      <a:endParaRPr kumimoji="1" lang="en-US" altLang="ja-JP"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619063"/>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萩市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萩市大字江向５１０</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災  危  機  管  理  課   </a:t>
                      </a:r>
                      <a:r>
                        <a:rPr kumimoji="1" lang="ja-JP" altLang="en-US" sz="1000" dirty="0">
                          <a:latin typeface="HG丸ｺﾞｼｯｸM-PRO" panose="020F0600000000000000" pitchFamily="50" charset="-128"/>
                          <a:ea typeface="HG丸ｺﾞｼｯｸM-PRO" panose="020F0600000000000000" pitchFamily="50" charset="-128"/>
                        </a:rPr>
                        <a:t>０８３８－２５－３８０８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7049185"/>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防府市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防府市寿町７番１号</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災  危  機  管  理  課</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dirty="0">
                          <a:latin typeface="HG丸ｺﾞｼｯｸM-PRO" panose="020F0600000000000000" pitchFamily="50" charset="-128"/>
                          <a:ea typeface="HG丸ｺﾞｼｯｸM-PRO" panose="020F0600000000000000" pitchFamily="50" charset="-128"/>
                        </a:rPr>
                        <a:t>０８３５－２５－２１１５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8411451"/>
                  </a:ext>
                </a:extLst>
              </a:tr>
              <a:tr h="388507">
                <a:tc>
                  <a:txBody>
                    <a:bodyPr/>
                    <a:lstStyle/>
                    <a:p>
                      <a:r>
                        <a:rPr kumimoji="1" lang="ja-JP" altLang="en-US" sz="1100" b="1" dirty="0">
                          <a:latin typeface="HG丸ｺﾞｼｯｸM-PRO" panose="020F0600000000000000" pitchFamily="50" charset="-128"/>
                          <a:ea typeface="HG丸ｺﾞｼｯｸM-PRO" panose="020F0600000000000000" pitchFamily="50" charset="-128"/>
                        </a:rPr>
                        <a:t>下松市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950" dirty="0">
                          <a:latin typeface="HG丸ｺﾞｼｯｸM-PRO" panose="020F0600000000000000" pitchFamily="50" charset="-128"/>
                          <a:ea typeface="HG丸ｺﾞｼｯｸM-PRO" panose="020F0600000000000000" pitchFamily="50" charset="-128"/>
                        </a:rPr>
                        <a:t>下松市大手町３－３－３</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総務課　防災危機管理室</a:t>
                      </a:r>
                      <a:r>
                        <a:rPr kumimoji="1" lang="ja-JP" altLang="en-US" sz="1000" dirty="0">
                          <a:latin typeface="HG丸ｺﾞｼｯｸM-PRO" panose="020F0600000000000000" pitchFamily="50" charset="-128"/>
                          <a:ea typeface="HG丸ｺﾞｼｯｸM-PRO" panose="020F0600000000000000" pitchFamily="50" charset="-128"/>
                        </a:rPr>
                        <a:t>　０８３３－４５－１８３２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680419"/>
                  </a:ext>
                </a:extLst>
              </a:tr>
              <a:tr h="381176">
                <a:tc>
                  <a:txBody>
                    <a:bodyPr/>
                    <a:lstStyle/>
                    <a:p>
                      <a:r>
                        <a:rPr kumimoji="1" lang="ja-JP" altLang="en-US" sz="1100" b="1" dirty="0">
                          <a:latin typeface="HG丸ｺﾞｼｯｸM-PRO" panose="020F0600000000000000" pitchFamily="50" charset="-128"/>
                          <a:ea typeface="HG丸ｺﾞｼｯｸM-PRO" panose="020F0600000000000000" pitchFamily="50" charset="-128"/>
                        </a:rPr>
                        <a:t>岩国市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岩国市今津１－１４－５１</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危　</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機　 管 　理 　課</a:t>
                      </a:r>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baseline="0" dirty="0">
                          <a:latin typeface="HG丸ｺﾞｼｯｸM-PRO" panose="020F0600000000000000" pitchFamily="50" charset="-128"/>
                          <a:ea typeface="HG丸ｺﾞｼｯｸM-PRO" panose="020F0600000000000000" pitchFamily="50" charset="-128"/>
                        </a:rPr>
                        <a:t>  </a:t>
                      </a:r>
                      <a:r>
                        <a:rPr kumimoji="1" lang="ja-JP" altLang="en-US" sz="1000" dirty="0">
                          <a:latin typeface="HG丸ｺﾞｼｯｸM-PRO" panose="020F0600000000000000" pitchFamily="50" charset="-128"/>
                          <a:ea typeface="HG丸ｺﾞｼｯｸM-PRO" panose="020F0600000000000000" pitchFamily="50" charset="-128"/>
                        </a:rPr>
                        <a:t>０８２７－２９－５１１９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1626820"/>
                  </a:ext>
                </a:extLst>
              </a:tr>
              <a:tr h="481357">
                <a:tc rowSpan="2">
                  <a:txBody>
                    <a:bodyPr/>
                    <a:lstStyle/>
                    <a:p>
                      <a:r>
                        <a:rPr kumimoji="1" lang="ja-JP" altLang="en-US" sz="1100" b="1" dirty="0">
                          <a:latin typeface="HG丸ｺﾞｼｯｸM-PRO" panose="020F0600000000000000" pitchFamily="50" charset="-128"/>
                          <a:ea typeface="HG丸ｺﾞｼｯｸM-PRO" panose="020F0600000000000000" pitchFamily="50" charset="-128"/>
                        </a:rPr>
                        <a:t>光市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en-US" altLang="ja-JP" sz="700" dirty="0">
                          <a:latin typeface="HG丸ｺﾞｼｯｸM-PRO" panose="020F0600000000000000" pitchFamily="50" charset="-128"/>
                          <a:ea typeface="HG丸ｺﾞｼｯｸM-PRO" panose="020F0600000000000000" pitchFamily="50" charset="-128"/>
                        </a:rPr>
                        <a:t>【</a:t>
                      </a:r>
                      <a:r>
                        <a:rPr kumimoji="1" lang="ja-JP" altLang="en-US" sz="700" dirty="0">
                          <a:latin typeface="HG丸ｺﾞｼｯｸM-PRO" panose="020F0600000000000000" pitchFamily="50" charset="-128"/>
                          <a:ea typeface="HG丸ｺﾞｼｯｸM-PRO" panose="020F0600000000000000" pitchFamily="50" charset="-128"/>
                        </a:rPr>
                        <a:t>光市総合福祉センター</a:t>
                      </a:r>
                      <a:r>
                        <a:rPr kumimoji="1" lang="en-US" altLang="ja-JP" sz="700" dirty="0">
                          <a:latin typeface="HG丸ｺﾞｼｯｸM-PRO" panose="020F0600000000000000" pitchFamily="50" charset="-128"/>
                          <a:ea typeface="HG丸ｺﾞｼｯｸM-PRO" panose="020F0600000000000000" pitchFamily="50" charset="-128"/>
                        </a:rPr>
                        <a:t>】</a:t>
                      </a:r>
                    </a:p>
                    <a:p>
                      <a:r>
                        <a:rPr kumimoji="1" lang="ja-JP" altLang="en-US" sz="700" dirty="0">
                          <a:latin typeface="HG丸ｺﾞｼｯｸM-PRO" panose="020F0600000000000000" pitchFamily="50" charset="-128"/>
                          <a:ea typeface="HG丸ｺﾞｼｯｸM-PRO" panose="020F0600000000000000" pitchFamily="50" charset="-128"/>
                        </a:rPr>
                        <a:t>（あい</a:t>
                      </a:r>
                      <a:r>
                        <a:rPr kumimoji="1" lang="ja-JP" altLang="en-US" sz="700" dirty="0" err="1">
                          <a:latin typeface="HG丸ｺﾞｼｯｸM-PRO" panose="020F0600000000000000" pitchFamily="50" charset="-128"/>
                          <a:ea typeface="HG丸ｺﾞｼｯｸM-PRO" panose="020F0600000000000000" pitchFamily="50" charset="-128"/>
                        </a:rPr>
                        <a:t>ぱ</a:t>
                      </a:r>
                      <a:r>
                        <a:rPr kumimoji="1" lang="ja-JP" altLang="en-US" sz="700" dirty="0">
                          <a:latin typeface="HG丸ｺﾞｼｯｸM-PRO" panose="020F0600000000000000" pitchFamily="50" charset="-128"/>
                          <a:ea typeface="HG丸ｺﾞｼｯｸM-PRO" panose="020F0600000000000000" pitchFamily="50" charset="-128"/>
                        </a:rPr>
                        <a:t>ー</a:t>
                      </a:r>
                      <a:r>
                        <a:rPr kumimoji="1" lang="ja-JP" altLang="en-US" sz="700" dirty="0" err="1">
                          <a:latin typeface="HG丸ｺﾞｼｯｸM-PRO" panose="020F0600000000000000" pitchFamily="50" charset="-128"/>
                          <a:ea typeface="HG丸ｺﾞｼｯｸM-PRO" panose="020F0600000000000000" pitchFamily="50" charset="-128"/>
                        </a:rPr>
                        <a:t>く</a:t>
                      </a:r>
                      <a:r>
                        <a:rPr kumimoji="1" lang="ja-JP" altLang="en-US" sz="700" dirty="0">
                          <a:latin typeface="HG丸ｺﾞｼｯｸM-PRO" panose="020F0600000000000000" pitchFamily="50" charset="-128"/>
                          <a:ea typeface="HG丸ｺﾞｼｯｸM-PRO" panose="020F0600000000000000" pitchFamily="50" charset="-128"/>
                        </a:rPr>
                        <a:t>光）</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光市光井二丁目２番１号</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u="sng" dirty="0">
                          <a:latin typeface="HG丸ｺﾞｼｯｸM-PRO" panose="020F0600000000000000" pitchFamily="50" charset="-128"/>
                          <a:ea typeface="HG丸ｺﾞｼｯｸM-PRO" panose="020F0600000000000000" pitchFamily="50" charset="-128"/>
                        </a:rPr>
                        <a:t>高齢者支援課、福祉総務課、健康増</a:t>
                      </a:r>
                      <a:endParaRPr kumimoji="1" lang="en-US" altLang="ja-JP" sz="600" u="sng" dirty="0">
                        <a:latin typeface="HG丸ｺﾞｼｯｸM-PRO" panose="020F0600000000000000" pitchFamily="50" charset="-128"/>
                        <a:ea typeface="HG丸ｺﾞｼｯｸM-PRO" panose="020F0600000000000000" pitchFamily="50" charset="-128"/>
                      </a:endParaRPr>
                    </a:p>
                    <a:p>
                      <a:r>
                        <a:rPr kumimoji="1" lang="ja-JP" altLang="en-US" sz="600" u="none" dirty="0">
                          <a:latin typeface="HG丸ｺﾞｼｯｸM-PRO" panose="020F0600000000000000" pitchFamily="50" charset="-128"/>
                          <a:ea typeface="HG丸ｺﾞｼｯｸM-PRO" panose="020F0600000000000000" pitchFamily="50" charset="-128"/>
                        </a:rPr>
                        <a:t>　</a:t>
                      </a:r>
                      <a:r>
                        <a:rPr kumimoji="1" lang="ja-JP" altLang="en-US" sz="600" u="sng" dirty="0">
                          <a:latin typeface="HG丸ｺﾞｼｯｸM-PRO" panose="020F0600000000000000" pitchFamily="50" charset="-128"/>
                          <a:ea typeface="HG丸ｺﾞｼｯｸM-PRO" panose="020F0600000000000000" pitchFamily="50" charset="-128"/>
                        </a:rPr>
                        <a:t>進課、こども家庭課はこちら</a:t>
                      </a:r>
                      <a:endParaRPr kumimoji="1" lang="en-US" altLang="ja-JP" sz="600" u="sng" dirty="0">
                        <a:latin typeface="HG丸ｺﾞｼｯｸM-PRO" panose="020F0600000000000000" pitchFamily="50" charset="-128"/>
                        <a:ea typeface="HG丸ｺﾞｼｯｸM-PRO" panose="020F0600000000000000" pitchFamily="50" charset="-128"/>
                      </a:endParaRPr>
                    </a:p>
                    <a:p>
                      <a:endParaRPr kumimoji="1" lang="en-US" altLang="ja-JP" sz="500" dirty="0">
                        <a:latin typeface="HG丸ｺﾞｼｯｸM-PRO" panose="020F0600000000000000" pitchFamily="50" charset="-128"/>
                        <a:ea typeface="HG丸ｺﾞｼｯｸM-PRO" panose="020F0600000000000000" pitchFamily="50" charset="-128"/>
                      </a:endParaRPr>
                    </a:p>
                    <a:p>
                      <a:r>
                        <a:rPr kumimoji="1" lang="en-US" altLang="ja-JP" sz="700" dirty="0">
                          <a:latin typeface="HG丸ｺﾞｼｯｸM-PRO" panose="020F0600000000000000" pitchFamily="50" charset="-128"/>
                          <a:ea typeface="HG丸ｺﾞｼｯｸM-PRO" panose="020F0600000000000000" pitchFamily="50" charset="-128"/>
                        </a:rPr>
                        <a:t>【</a:t>
                      </a:r>
                      <a:r>
                        <a:rPr kumimoji="1" lang="ja-JP" altLang="en-US" sz="700" dirty="0">
                          <a:latin typeface="HG丸ｺﾞｼｯｸM-PRO" panose="020F0600000000000000" pitchFamily="50" charset="-128"/>
                          <a:ea typeface="HG丸ｺﾞｼｯｸM-PRO" panose="020F0600000000000000" pitchFamily="50" charset="-128"/>
                        </a:rPr>
                        <a:t>光市教育委員会</a:t>
                      </a:r>
                      <a:r>
                        <a:rPr kumimoji="1" lang="en-US" altLang="ja-JP" sz="700" dirty="0">
                          <a:latin typeface="HG丸ｺﾞｼｯｸM-PRO" panose="020F0600000000000000" pitchFamily="50" charset="-128"/>
                          <a:ea typeface="HG丸ｺﾞｼｯｸM-PRO" panose="020F0600000000000000" pitchFamily="50" charset="-128"/>
                        </a:rPr>
                        <a:t>】</a:t>
                      </a:r>
                    </a:p>
                    <a:p>
                      <a:r>
                        <a:rPr kumimoji="1" lang="ja-JP" altLang="en-US" sz="700" dirty="0">
                          <a:latin typeface="HG丸ｺﾞｼｯｸM-PRO" panose="020F0600000000000000" pitchFamily="50" charset="-128"/>
                          <a:ea typeface="HG丸ｺﾞｼｯｸM-PRO" panose="020F0600000000000000" pitchFamily="50" charset="-128"/>
                        </a:rPr>
                        <a:t>光市光井九丁目</a:t>
                      </a:r>
                      <a:r>
                        <a:rPr kumimoji="1" lang="en-US" altLang="ja-JP" sz="700" dirty="0">
                          <a:latin typeface="HG丸ｺﾞｼｯｸM-PRO" panose="020F0600000000000000" pitchFamily="50" charset="-128"/>
                          <a:ea typeface="HG丸ｺﾞｼｯｸM-PRO" panose="020F0600000000000000" pitchFamily="50" charset="-128"/>
                        </a:rPr>
                        <a:t>18</a:t>
                      </a:r>
                      <a:r>
                        <a:rPr kumimoji="1" lang="ja-JP" altLang="en-US" sz="700" dirty="0">
                          <a:latin typeface="HG丸ｺﾞｼｯｸM-PRO" panose="020F0600000000000000" pitchFamily="50" charset="-128"/>
                          <a:ea typeface="HG丸ｺﾞｼｯｸM-PRO" panose="020F0600000000000000" pitchFamily="50" charset="-128"/>
                        </a:rPr>
                        <a:t>番３号</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u="sng" dirty="0">
                          <a:latin typeface="HG丸ｺﾞｼｯｸM-PRO" panose="020F0600000000000000" pitchFamily="50" charset="-128"/>
                          <a:ea typeface="HG丸ｺﾞｼｯｸM-PRO" panose="020F0600000000000000" pitchFamily="50" charset="-128"/>
                        </a:rPr>
                        <a:t>学校教育課、文化・社会教育課はこちら</a:t>
                      </a:r>
                      <a:endParaRPr kumimoji="1" lang="en-US" altLang="ja-JP" sz="600" u="sng"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高齢者支援課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（高齢者施設・</a:t>
                      </a:r>
                      <a:r>
                        <a:rPr kumimoji="1" lang="ja-JP" altLang="en-US" sz="700" dirty="0" smtClean="0">
                          <a:latin typeface="HG丸ｺﾞｼｯｸM-PRO" panose="020F0600000000000000" pitchFamily="50" charset="-128"/>
                          <a:ea typeface="HG丸ｺﾞｼｯｸM-PRO" panose="020F0600000000000000" pitchFamily="50" charset="-128"/>
                        </a:rPr>
                        <a:t>介護保険</a:t>
                      </a:r>
                      <a:r>
                        <a:rPr kumimoji="1" lang="ja-JP" altLang="en-US" sz="700" dirty="0">
                          <a:latin typeface="HG丸ｺﾞｼｯｸM-PRO" panose="020F0600000000000000" pitchFamily="50" charset="-128"/>
                          <a:ea typeface="HG丸ｺﾞｼｯｸM-PRO" panose="020F0600000000000000" pitchFamily="50" charset="-128"/>
                        </a:rPr>
                        <a:t>施設の方）</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0833-74-3003</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福祉総務課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（障害者福祉施設の方）</a:t>
                      </a: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0833-74-3001</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学校教育課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（小学校・中学校の方）</a:t>
                      </a:r>
                      <a:endParaRPr kumimoji="1" lang="en-US" altLang="ja-JP" sz="6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0833-74-3602</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smtClean="0">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r>
                        <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4"/>
                        </a:rPr>
                        <a:t>https://www.city.hikari.lg.jp/soshiki/2/bosai/kurashi/1/2003.html</a:t>
                      </a:r>
                      <a:endParaRPr kumimoji="1" lang="ja-JP" altLang="en-US" sz="600" dirty="0" smtClean="0">
                        <a:solidFill>
                          <a:srgbClr val="0099CC"/>
                        </a:solidFill>
                        <a:latin typeface="HG丸ｺﾞｼｯｸM-PRO" panose="020F0600000000000000" pitchFamily="50" charset="-128"/>
                        <a:ea typeface="HG丸ｺﾞｼｯｸM-PRO" panose="020F0600000000000000" pitchFamily="50" charset="-128"/>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a:latin typeface="HG丸ｺﾞｼｯｸM-PRO" panose="020F0600000000000000" pitchFamily="50" charset="-128"/>
                        <a:ea typeface="HG丸ｺﾞｼｯｸM-PRO" panose="020F0600000000000000" pitchFamily="50" charset="-128"/>
                        <a:hlinkClick r:id="rId3"/>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959756"/>
                  </a:ext>
                </a:extLst>
              </a:tr>
              <a:tr h="618190">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健康増進課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（医療施設の方）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0833-74-3007</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こども家庭課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（保育所・保育事業所</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・幼稚園の方）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95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0833-74-3005</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文化・社会教育課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（放課後児童クラブ（サンホーム）の方）</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0833-74-3604</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39117993"/>
                  </a:ext>
                </a:extLst>
              </a:tr>
              <a:tr h="392905">
                <a:tc>
                  <a:txBody>
                    <a:bodyPr/>
                    <a:lstStyle/>
                    <a:p>
                      <a:r>
                        <a:rPr kumimoji="1" lang="ja-JP" altLang="en-US" sz="1100" b="1" dirty="0">
                          <a:latin typeface="HG丸ｺﾞｼｯｸM-PRO" panose="020F0600000000000000" pitchFamily="50" charset="-128"/>
                          <a:ea typeface="HG丸ｺﾞｼｯｸM-PRO" panose="020F0600000000000000" pitchFamily="50" charset="-128"/>
                        </a:rPr>
                        <a:t>長門市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980" dirty="0">
                          <a:latin typeface="HG丸ｺﾞｼｯｸM-PRO" panose="020F0600000000000000" pitchFamily="50" charset="-128"/>
                          <a:ea typeface="HG丸ｺﾞｼｯｸM-PRO" panose="020F0600000000000000" pitchFamily="50" charset="-128"/>
                        </a:rPr>
                        <a:t>長門市東深川</a:t>
                      </a:r>
                      <a:r>
                        <a:rPr kumimoji="1" lang="en-US" altLang="ja-JP" sz="980" dirty="0">
                          <a:latin typeface="HG丸ｺﾞｼｯｸM-PRO" panose="020F0600000000000000" pitchFamily="50" charset="-128"/>
                          <a:ea typeface="HG丸ｺﾞｼｯｸM-PRO" panose="020F0600000000000000" pitchFamily="50" charset="-128"/>
                        </a:rPr>
                        <a:t>1339</a:t>
                      </a:r>
                      <a:r>
                        <a:rPr kumimoji="1" lang="ja-JP" altLang="en-US" sz="980" dirty="0">
                          <a:latin typeface="HG丸ｺﾞｼｯｸM-PRO" panose="020F0600000000000000" pitchFamily="50" charset="-128"/>
                          <a:ea typeface="HG丸ｺﾞｼｯｸM-PRO" panose="020F0600000000000000" pitchFamily="50" charset="-128"/>
                        </a:rPr>
                        <a:t>番２</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a:latin typeface="HG丸ｺﾞｼｯｸM-PRO" panose="020F0600000000000000" pitchFamily="50" charset="-128"/>
                          <a:ea typeface="HG丸ｺﾞｼｯｸM-PRO" panose="020F0600000000000000" pitchFamily="50" charset="-128"/>
                        </a:rPr>
                        <a:t>防  災  危  機  管  理  課</a:t>
                      </a:r>
                      <a:r>
                        <a:rPr kumimoji="1" lang="ja-JP" altLang="en-US" sz="1000" dirty="0">
                          <a:latin typeface="HG丸ｺﾞｼｯｸM-PRO" panose="020F0600000000000000" pitchFamily="50" charset="-128"/>
                          <a:ea typeface="HG丸ｺﾞｼｯｸM-PRO" panose="020F0600000000000000" pitchFamily="50" charset="-128"/>
                        </a:rPr>
                        <a:t>　０８３７－２３－１１１１</a:t>
                      </a:r>
                      <a:endParaRPr kumimoji="1" lang="en-US" altLang="ja-JP"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216168"/>
                  </a:ext>
                </a:extLst>
              </a:tr>
              <a:tr h="431023">
                <a:tc>
                  <a:txBody>
                    <a:bodyPr/>
                    <a:lstStyle/>
                    <a:p>
                      <a:r>
                        <a:rPr kumimoji="1" lang="ja-JP" altLang="en-US" sz="1100" b="1" dirty="0">
                          <a:latin typeface="HG丸ｺﾞｼｯｸM-PRO" panose="020F0600000000000000" pitchFamily="50" charset="-128"/>
                          <a:ea typeface="HG丸ｺﾞｼｯｸM-PRO" panose="020F0600000000000000" pitchFamily="50" charset="-128"/>
                        </a:rPr>
                        <a:t>柳井市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950" dirty="0">
                          <a:latin typeface="HG丸ｺﾞｼｯｸM-PRO" panose="020F0600000000000000" pitchFamily="50" charset="-128"/>
                          <a:ea typeface="HG丸ｺﾞｼｯｸM-PRO" panose="020F0600000000000000" pitchFamily="50" charset="-128"/>
                        </a:rPr>
                        <a:t>柳井市南町１－１０－２</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a:latin typeface="HG丸ｺﾞｼｯｸM-PRO" panose="020F0600000000000000" pitchFamily="50" charset="-128"/>
                          <a:ea typeface="HG丸ｺﾞｼｯｸM-PRO" panose="020F0600000000000000" pitchFamily="50" charset="-128"/>
                        </a:rPr>
                        <a:t>危    機    管    理    室</a:t>
                      </a:r>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baseline="0" dirty="0">
                          <a:latin typeface="HG丸ｺﾞｼｯｸM-PRO" panose="020F0600000000000000" pitchFamily="50" charset="-128"/>
                          <a:ea typeface="HG丸ｺﾞｼｯｸM-PRO" panose="020F0600000000000000" pitchFamily="50" charset="-128"/>
                        </a:rPr>
                        <a:t>  </a:t>
                      </a:r>
                      <a:r>
                        <a:rPr kumimoji="1" lang="ja-JP" altLang="en-US" sz="1000" dirty="0">
                          <a:latin typeface="HG丸ｺﾞｼｯｸM-PRO" panose="020F0600000000000000" pitchFamily="50" charset="-128"/>
                          <a:ea typeface="HG丸ｺﾞｼｯｸM-PRO" panose="020F0600000000000000" pitchFamily="50" charset="-128"/>
                        </a:rPr>
                        <a:t>０８２０－２２－２１１１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600" dirty="0">
                          <a:latin typeface="HG丸ｺﾞｼｯｸM-PRO" panose="020F0600000000000000" pitchFamily="50" charset="-128"/>
                          <a:ea typeface="HG丸ｺﾞｼｯｸM-PRO" panose="020F0600000000000000" pitchFamily="50" charset="-128"/>
                        </a:rPr>
                        <a:t>避難確保計画について</a:t>
                      </a:r>
                      <a:endParaRPr kumimoji="1" lang="en-US" altLang="ja-JP" sz="600" dirty="0">
                        <a:latin typeface="HG丸ｺﾞｼｯｸM-PRO" panose="020F0600000000000000" pitchFamily="50" charset="-128"/>
                        <a:ea typeface="HG丸ｺﾞｼｯｸM-PRO" panose="020F0600000000000000" pitchFamily="50" charset="-128"/>
                      </a:endParaRPr>
                    </a:p>
                    <a:p>
                      <a:r>
                        <a:rPr kumimoji="1" lang="en-US" altLang="ja-JP" sz="580" u="sng" dirty="0">
                          <a:solidFill>
                            <a:srgbClr val="0070C0"/>
                          </a:solidFill>
                          <a:latin typeface="HG丸ｺﾞｼｯｸM-PRO" panose="020F0600000000000000" pitchFamily="50" charset="-128"/>
                          <a:ea typeface="HG丸ｺﾞｼｯｸM-PRO" panose="020F0600000000000000" pitchFamily="50" charset="-128"/>
                        </a:rPr>
                        <a:t>https://www.city-yanai.jp/soshiki/6/hinankakuhokeikakusuibou.html</a:t>
                      </a:r>
                      <a:endParaRPr kumimoji="1" lang="ja-JP" altLang="en-US" sz="580" u="sng" dirty="0">
                        <a:solidFill>
                          <a:srgbClr val="0070C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469078"/>
                  </a:ext>
                </a:extLst>
              </a:tr>
              <a:tr h="366516">
                <a:tc>
                  <a:txBody>
                    <a:bodyPr/>
                    <a:lstStyle/>
                    <a:p>
                      <a:r>
                        <a:rPr kumimoji="1" lang="ja-JP" altLang="en-US" sz="1100" b="1" dirty="0">
                          <a:latin typeface="HG丸ｺﾞｼｯｸM-PRO" panose="020F0600000000000000" pitchFamily="50" charset="-128"/>
                          <a:ea typeface="HG丸ｺﾞｼｯｸM-PRO" panose="020F0600000000000000" pitchFamily="50" charset="-128"/>
                        </a:rPr>
                        <a:t>美祢市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美祢市大字大嶺町東分</a:t>
                      </a:r>
                      <a:r>
                        <a:rPr kumimoji="1" lang="en-US" altLang="ja-JP" sz="800" dirty="0">
                          <a:latin typeface="HG丸ｺﾞｼｯｸM-PRO" panose="020F0600000000000000" pitchFamily="50" charset="-128"/>
                          <a:ea typeface="HG丸ｺﾞｼｯｸM-PRO" panose="020F0600000000000000" pitchFamily="50" charset="-128"/>
                        </a:rPr>
                        <a:t>326-1</a:t>
                      </a:r>
                      <a:endParaRPr kumimoji="1" lang="ja-JP" altLang="en-US" sz="80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a:latin typeface="HG丸ｺﾞｼｯｸM-PRO" panose="020F0600000000000000" pitchFamily="50" charset="-128"/>
                          <a:ea typeface="HG丸ｺﾞｼｯｸM-PRO" panose="020F0600000000000000" pitchFamily="50" charset="-128"/>
                        </a:rPr>
                        <a:t>総務課　防災危機管理室</a:t>
                      </a:r>
                      <a:r>
                        <a:rPr kumimoji="1" lang="ja-JP" altLang="en-US" sz="1000" dirty="0">
                          <a:latin typeface="HG丸ｺﾞｼｯｸM-PRO" panose="020F0600000000000000" pitchFamily="50" charset="-128"/>
                          <a:ea typeface="HG丸ｺﾞｼｯｸM-PRO" panose="020F0600000000000000" pitchFamily="50" charset="-128"/>
                        </a:rPr>
                        <a:t>　０８３７－５２－１１１０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1166662"/>
                  </a:ext>
                </a:extLst>
              </a:tr>
              <a:tr h="432489">
                <a:tc rowSpan="2">
                  <a:txBody>
                    <a:bodyPr/>
                    <a:lstStyle/>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1100" b="1" dirty="0">
                          <a:latin typeface="HG丸ｺﾞｼｯｸM-PRO" panose="020F0600000000000000" pitchFamily="50" charset="-128"/>
                          <a:ea typeface="HG丸ｺﾞｼｯｸM-PRO" panose="020F0600000000000000" pitchFamily="50" charset="-128"/>
                        </a:rPr>
                        <a:t>周南市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周南市岐山通１－１</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高齢者支援課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（高齢者福祉の方）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0834-22-8461</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障害者支援課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（障害者支援施設の方）</a:t>
                      </a: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0834-22-8463</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olid"/>
                      <a:round/>
                      <a:headEnd type="none" w="med" len="med"/>
                      <a:tailEnd type="none" w="med" len="med"/>
                    </a:lnT>
                  </a:tcPr>
                </a:tc>
                <a:tc rowSpan="2">
                  <a:txBody>
                    <a:bodyPr/>
                    <a:lstStyle/>
                    <a:p>
                      <a:r>
                        <a:rPr kumimoji="1" lang="ja-JP" altLang="en-US" sz="8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こども支援課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（保育所・保育事業所・認定こども園・幼稚園の方）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95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083-22-8455</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895657"/>
                  </a:ext>
                </a:extLst>
              </a:tr>
              <a:tr h="432489">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地域医療課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（医療施設の方）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0834-22-8377</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学校教育課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（小学校・中学校の方）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0834-22-8542</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sz="800" dirty="0">
                        <a:latin typeface="HG丸ｺﾞｼｯｸM-PRO" panose="020F0600000000000000" pitchFamily="50" charset="-128"/>
                        <a:ea typeface="HG丸ｺﾞｼｯｸM-PRO" panose="020F0600000000000000" pitchFamily="50" charset="-128"/>
                      </a:endParaRPr>
                    </a:p>
                  </a:txBody>
                  <a:tcPr/>
                </a:tc>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749535017"/>
                  </a:ext>
                </a:extLst>
              </a:tr>
              <a:tr h="356253">
                <a:tc>
                  <a:txBody>
                    <a:bodyPr/>
                    <a:lstStyle/>
                    <a:p>
                      <a:r>
                        <a:rPr kumimoji="1" lang="ja-JP" altLang="en-US" sz="1100" b="1" dirty="0">
                          <a:latin typeface="HG丸ｺﾞｼｯｸM-PRO" panose="020F0600000000000000" pitchFamily="50" charset="-128"/>
                          <a:ea typeface="HG丸ｺﾞｼｯｸM-PRO" panose="020F0600000000000000" pitchFamily="50" charset="-128"/>
                        </a:rPr>
                        <a:t>山陽小野田市</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730" dirty="0">
                          <a:latin typeface="HG丸ｺﾞｼｯｸM-PRO" panose="020F0600000000000000" pitchFamily="50" charset="-128"/>
                          <a:ea typeface="HG丸ｺﾞｼｯｸM-PRO" panose="020F0600000000000000" pitchFamily="50" charset="-128"/>
                        </a:rPr>
                        <a:t>山陽小野田市日の出一丁目</a:t>
                      </a:r>
                      <a:r>
                        <a:rPr kumimoji="1" lang="en-US" altLang="ja-JP" sz="730" dirty="0">
                          <a:latin typeface="HG丸ｺﾞｼｯｸM-PRO" panose="020F0600000000000000" pitchFamily="50" charset="-128"/>
                          <a:ea typeface="HG丸ｺﾞｼｯｸM-PRO" panose="020F0600000000000000" pitchFamily="50" charset="-128"/>
                        </a:rPr>
                        <a:t>1</a:t>
                      </a:r>
                      <a:r>
                        <a:rPr kumimoji="1" lang="ja-JP" altLang="en-US" sz="730" dirty="0">
                          <a:latin typeface="HG丸ｺﾞｼｯｸM-PRO" panose="020F0600000000000000" pitchFamily="50" charset="-128"/>
                          <a:ea typeface="HG丸ｺﾞｼｯｸM-PRO" panose="020F0600000000000000" pitchFamily="50" charset="-128"/>
                        </a:rPr>
                        <a:t>番１</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務 課　危 機 管 理 室</a:t>
                      </a:r>
                      <a:r>
                        <a:rPr kumimoji="1" lang="ja-JP" altLang="en-US" sz="1000" dirty="0">
                          <a:latin typeface="HG丸ｺﾞｼｯｸM-PRO" panose="020F0600000000000000" pitchFamily="50" charset="-128"/>
                          <a:ea typeface="HG丸ｺﾞｼｯｸM-PRO" panose="020F0600000000000000" pitchFamily="50" charset="-128"/>
                        </a:rPr>
                        <a:t>　０８３６－８２－１１２２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550" dirty="0">
                          <a:latin typeface="HG丸ｺﾞｼｯｸM-PRO" panose="020F0600000000000000" pitchFamily="50" charset="-128"/>
                          <a:ea typeface="HG丸ｺﾞｼｯｸM-PRO" panose="020F0600000000000000" pitchFamily="50" charset="-128"/>
                          <a:hlinkClick r:id="rId5"/>
                        </a:rPr>
                        <a:t>https://</a:t>
                      </a:r>
                      <a:r>
                        <a:rPr kumimoji="1" lang="en-US" altLang="ja-JP" sz="550" dirty="0">
                          <a:solidFill>
                            <a:srgbClr val="0070C0"/>
                          </a:solidFill>
                          <a:latin typeface="HG丸ｺﾞｼｯｸM-PRO" panose="020F0600000000000000" pitchFamily="50" charset="-128"/>
                          <a:ea typeface="HG丸ｺﾞｼｯｸM-PRO" panose="020F0600000000000000" pitchFamily="50" charset="-128"/>
                          <a:hlinkClick r:id="rId5"/>
                        </a:rPr>
                        <a:t>www.city.sanyo-onoda.lg.jp/soshik</a:t>
                      </a:r>
                      <a:r>
                        <a:rPr kumimoji="1" lang="en-US" altLang="ja-JP" sz="550" dirty="0">
                          <a:solidFill>
                            <a:srgbClr val="0070C0"/>
                          </a:solidFill>
                          <a:latin typeface="HG丸ｺﾞｼｯｸM-PRO" panose="020F0600000000000000" pitchFamily="50" charset="-128"/>
                          <a:ea typeface="HG丸ｺﾞｼｯｸM-PRO" panose="020F0600000000000000" pitchFamily="50" charset="-128"/>
                        </a:rPr>
                        <a:t>i</a:t>
                      </a:r>
                    </a:p>
                    <a:p>
                      <a:r>
                        <a:rPr kumimoji="1" lang="en-US" altLang="ja-JP" sz="550" u="sng" dirty="0">
                          <a:solidFill>
                            <a:srgbClr val="0070C0"/>
                          </a:solidFill>
                          <a:latin typeface="HG丸ｺﾞｼｯｸM-PRO" panose="020F0600000000000000" pitchFamily="50" charset="-128"/>
                          <a:ea typeface="HG丸ｺﾞｼｯｸM-PRO" panose="020F0600000000000000" pitchFamily="50" charset="-128"/>
                        </a:rPr>
                        <a:t>/2/hinan-kakuho.html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012244"/>
                  </a:ext>
                </a:extLst>
              </a:tr>
              <a:tr h="363584">
                <a:tc>
                  <a:txBody>
                    <a:bodyPr/>
                    <a:lstStyle/>
                    <a:p>
                      <a:r>
                        <a:rPr kumimoji="1" lang="ja-JP" altLang="en-US" sz="1100" b="1" dirty="0">
                          <a:latin typeface="HG丸ｺﾞｼｯｸM-PRO" panose="020F0600000000000000" pitchFamily="50" charset="-128"/>
                          <a:ea typeface="HG丸ｺﾞｼｯｸM-PRO" panose="020F0600000000000000" pitchFamily="50" charset="-128"/>
                        </a:rPr>
                        <a:t>周防大島町</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780" dirty="0">
                          <a:latin typeface="HG丸ｺﾞｼｯｸM-PRO" panose="020F0600000000000000" pitchFamily="50" charset="-128"/>
                          <a:ea typeface="HG丸ｺﾞｼｯｸM-PRO" panose="020F0600000000000000" pitchFamily="50" charset="-128"/>
                        </a:rPr>
                        <a:t>周防大島町大字小松</a:t>
                      </a:r>
                      <a:r>
                        <a:rPr kumimoji="1" lang="en-US" altLang="ja-JP" sz="780" dirty="0">
                          <a:latin typeface="HG丸ｺﾞｼｯｸM-PRO" panose="020F0600000000000000" pitchFamily="50" charset="-128"/>
                          <a:ea typeface="HG丸ｺﾞｼｯｸM-PRO" panose="020F0600000000000000" pitchFamily="50" charset="-128"/>
                        </a:rPr>
                        <a:t>126</a:t>
                      </a:r>
                      <a:r>
                        <a:rPr kumimoji="1" lang="ja-JP" altLang="en-US" sz="780" dirty="0">
                          <a:latin typeface="HG丸ｺﾞｼｯｸM-PRO" panose="020F0600000000000000" pitchFamily="50" charset="-128"/>
                          <a:ea typeface="HG丸ｺﾞｼｯｸM-PRO" panose="020F0600000000000000" pitchFamily="50" charset="-128"/>
                        </a:rPr>
                        <a:t>番地</a:t>
                      </a:r>
                      <a:r>
                        <a:rPr kumimoji="1" lang="en-US" altLang="ja-JP" sz="780" dirty="0">
                          <a:latin typeface="HG丸ｺﾞｼｯｸM-PRO" panose="020F0600000000000000" pitchFamily="50" charset="-128"/>
                          <a:ea typeface="HG丸ｺﾞｼｯｸM-PRO" panose="020F0600000000000000" pitchFamily="50" charset="-128"/>
                        </a:rPr>
                        <a:t>2</a:t>
                      </a:r>
                      <a:endParaRPr kumimoji="1" lang="ja-JP" altLang="en-US" sz="78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            務           課</a:t>
                      </a:r>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baseline="0" dirty="0">
                          <a:latin typeface="HG丸ｺﾞｼｯｸM-PRO" panose="020F0600000000000000" pitchFamily="50" charset="-128"/>
                          <a:ea typeface="HG丸ｺﾞｼｯｸM-PRO" panose="020F0600000000000000" pitchFamily="50" charset="-128"/>
                        </a:rPr>
                        <a:t> </a:t>
                      </a:r>
                      <a:r>
                        <a:rPr kumimoji="1" lang="ja-JP" altLang="en-US" sz="1000" dirty="0">
                          <a:latin typeface="HG丸ｺﾞｼｯｸM-PRO" panose="020F0600000000000000" pitchFamily="50" charset="-128"/>
                          <a:ea typeface="HG丸ｺﾞｼｯｸM-PRO" panose="020F0600000000000000" pitchFamily="50" charset="-128"/>
                        </a:rPr>
                        <a:t>０８２０－７４－１０００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5811922"/>
                  </a:ext>
                </a:extLst>
              </a:tr>
              <a:tr h="373846">
                <a:tc>
                  <a:txBody>
                    <a:bodyPr/>
                    <a:lstStyle/>
                    <a:p>
                      <a:r>
                        <a:rPr kumimoji="1" lang="ja-JP" altLang="en-US" sz="1100" b="1" dirty="0">
                          <a:latin typeface="HG丸ｺﾞｼｯｸM-PRO" panose="020F0600000000000000" pitchFamily="50" charset="-128"/>
                          <a:ea typeface="HG丸ｺﾞｼｯｸM-PRO" panose="020F0600000000000000" pitchFamily="50" charset="-128"/>
                        </a:rPr>
                        <a:t>和木町</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850" dirty="0">
                          <a:latin typeface="HG丸ｺﾞｼｯｸM-PRO" panose="020F0600000000000000" pitchFamily="50" charset="-128"/>
                          <a:ea typeface="HG丸ｺﾞｼｯｸM-PRO" panose="020F0600000000000000" pitchFamily="50" charset="-128"/>
                        </a:rPr>
                        <a:t>玖珂郡和木町和木</a:t>
                      </a:r>
                      <a:r>
                        <a:rPr kumimoji="1" lang="en-US" altLang="ja-JP" sz="850" dirty="0">
                          <a:latin typeface="HG丸ｺﾞｼｯｸM-PRO" panose="020F0600000000000000" pitchFamily="50" charset="-128"/>
                          <a:ea typeface="HG丸ｺﾞｼｯｸM-PRO" panose="020F0600000000000000" pitchFamily="50" charset="-128"/>
                        </a:rPr>
                        <a:t>1</a:t>
                      </a:r>
                      <a:r>
                        <a:rPr kumimoji="1" lang="ja-JP" altLang="en-US" sz="850" dirty="0">
                          <a:latin typeface="HG丸ｺﾞｼｯｸM-PRO" panose="020F0600000000000000" pitchFamily="50" charset="-128"/>
                          <a:ea typeface="HG丸ｺﾞｼｯｸM-PRO" panose="020F0600000000000000" pitchFamily="50" charset="-128"/>
                        </a:rPr>
                        <a:t>丁目</a:t>
                      </a:r>
                      <a:r>
                        <a:rPr kumimoji="1" lang="en-US" altLang="ja-JP" sz="850" dirty="0">
                          <a:latin typeface="HG丸ｺﾞｼｯｸM-PRO" panose="020F0600000000000000" pitchFamily="50" charset="-128"/>
                          <a:ea typeface="HG丸ｺﾞｼｯｸM-PRO" panose="020F0600000000000000" pitchFamily="50" charset="-128"/>
                        </a:rPr>
                        <a:t>1-1</a:t>
                      </a:r>
                      <a:endParaRPr kumimoji="1" lang="ja-JP" altLang="en-US" sz="85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企　 画    総   </a:t>
                      </a:r>
                      <a:r>
                        <a:rPr kumimoji="1" lang="ja-JP" altLang="en-US" sz="1000" b="1" baseline="0" dirty="0">
                          <a:latin typeface="HG丸ｺﾞｼｯｸM-PRO" panose="020F0600000000000000" pitchFamily="50" charset="-128"/>
                          <a:ea typeface="HG丸ｺﾞｼｯｸM-PRO" panose="020F0600000000000000" pitchFamily="50" charset="-128"/>
                        </a:rPr>
                        <a:t> </a:t>
                      </a:r>
                      <a:r>
                        <a:rPr kumimoji="1" lang="ja-JP" altLang="en-US" sz="1000" b="1" dirty="0">
                          <a:latin typeface="HG丸ｺﾞｼｯｸM-PRO" panose="020F0600000000000000" pitchFamily="50" charset="-128"/>
                          <a:ea typeface="HG丸ｺﾞｼｯｸM-PRO" panose="020F0600000000000000" pitchFamily="50" charset="-128"/>
                        </a:rPr>
                        <a:t>務    課</a:t>
                      </a:r>
                      <a:r>
                        <a:rPr kumimoji="1" lang="ja-JP" altLang="en-US" sz="1000" dirty="0">
                          <a:latin typeface="HG丸ｺﾞｼｯｸM-PRO" panose="020F0600000000000000" pitchFamily="50" charset="-128"/>
                          <a:ea typeface="HG丸ｺﾞｼｯｸM-PRO" panose="020F0600000000000000" pitchFamily="50" charset="-128"/>
                        </a:rPr>
                        <a:t>　  ０８２７－５２－２１３６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4096408"/>
                  </a:ext>
                </a:extLst>
              </a:tr>
              <a:tr h="381176">
                <a:tc>
                  <a:txBody>
                    <a:bodyPr/>
                    <a:lstStyle/>
                    <a:p>
                      <a:r>
                        <a:rPr kumimoji="1" lang="ja-JP" altLang="en-US" sz="1100" b="1" dirty="0">
                          <a:latin typeface="HG丸ｺﾞｼｯｸM-PRO" panose="020F0600000000000000" pitchFamily="50" charset="-128"/>
                          <a:ea typeface="HG丸ｺﾞｼｯｸM-PRO" panose="020F0600000000000000" pitchFamily="50" charset="-128"/>
                        </a:rPr>
                        <a:t>上関町</a:t>
                      </a:r>
                      <a:endParaRPr kumimoji="1" lang="en-US" altLang="ja-JP" sz="690" b="1" dirty="0">
                        <a:latin typeface="HG丸ｺﾞｼｯｸM-PRO" panose="020F0600000000000000" pitchFamily="50" charset="-128"/>
                        <a:ea typeface="HG丸ｺﾞｼｯｸM-PRO" panose="020F0600000000000000" pitchFamily="50" charset="-128"/>
                      </a:endParaRPr>
                    </a:p>
                    <a:p>
                      <a:r>
                        <a:rPr kumimoji="1" lang="ja-JP" altLang="en-US" sz="900" b="1" dirty="0">
                          <a:latin typeface="HG丸ｺﾞｼｯｸM-PRO" panose="020F0600000000000000" pitchFamily="50" charset="-128"/>
                          <a:ea typeface="HG丸ｺﾞｼｯｸM-PRO" panose="020F0600000000000000" pitchFamily="50" charset="-128"/>
                        </a:rPr>
                        <a:t>熊毛郡</a:t>
                      </a:r>
                      <a:r>
                        <a:rPr kumimoji="1" lang="ja-JP" altLang="en-US" sz="900" dirty="0">
                          <a:latin typeface="HG丸ｺﾞｼｯｸM-PRO" panose="020F0600000000000000" pitchFamily="50" charset="-128"/>
                          <a:ea typeface="HG丸ｺﾞｼｯｸM-PRO" panose="020F0600000000000000" pitchFamily="50" charset="-128"/>
                        </a:rPr>
                        <a:t>上関町大字長島</a:t>
                      </a:r>
                      <a:r>
                        <a:rPr kumimoji="1" lang="en-US" altLang="ja-JP" sz="900" dirty="0">
                          <a:latin typeface="HG丸ｺﾞｼｯｸM-PRO" panose="020F0600000000000000" pitchFamily="50" charset="-128"/>
                          <a:ea typeface="HG丸ｺﾞｼｯｸM-PRO" panose="020F0600000000000000" pitchFamily="50" charset="-128"/>
                        </a:rPr>
                        <a:t>503</a:t>
                      </a:r>
                      <a:endParaRPr kumimoji="1" lang="en-US" altLang="ja-JP" sz="90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            務           課 </a:t>
                      </a:r>
                      <a:r>
                        <a:rPr kumimoji="1" lang="ja-JP" altLang="en-US" sz="1000" dirty="0">
                          <a:latin typeface="HG丸ｺﾞｼｯｸM-PRO" panose="020F0600000000000000" pitchFamily="50" charset="-128"/>
                          <a:ea typeface="HG丸ｺﾞｼｯｸM-PRO" panose="020F0600000000000000" pitchFamily="50" charset="-128"/>
                        </a:rPr>
                        <a:t>　０８２０－６２－０３１１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7053075"/>
                  </a:ext>
                </a:extLst>
              </a:tr>
              <a:tr h="350389">
                <a:tc>
                  <a:txBody>
                    <a:bodyPr/>
                    <a:lstStyle/>
                    <a:p>
                      <a:r>
                        <a:rPr kumimoji="1" lang="ja-JP" altLang="en-US" sz="1100" b="1" dirty="0">
                          <a:latin typeface="HG丸ｺﾞｼｯｸM-PRO" panose="020F0600000000000000" pitchFamily="50" charset="-128"/>
                          <a:ea typeface="HG丸ｺﾞｼｯｸM-PRO" panose="020F0600000000000000" pitchFamily="50" charset="-128"/>
                        </a:rPr>
                        <a:t>田布施町</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690" dirty="0">
                          <a:latin typeface="HG丸ｺﾞｼｯｸM-PRO" panose="020F0600000000000000" pitchFamily="50" charset="-128"/>
                          <a:ea typeface="HG丸ｺﾞｼｯｸM-PRO" panose="020F0600000000000000" pitchFamily="50" charset="-128"/>
                        </a:rPr>
                        <a:t>田布施町大字下田布施</a:t>
                      </a:r>
                      <a:r>
                        <a:rPr kumimoji="1" lang="en-US" altLang="ja-JP" sz="690" dirty="0">
                          <a:latin typeface="HG丸ｺﾞｼｯｸM-PRO" panose="020F0600000000000000" pitchFamily="50" charset="-128"/>
                          <a:ea typeface="HG丸ｺﾞｼｯｸM-PRO" panose="020F0600000000000000" pitchFamily="50" charset="-128"/>
                        </a:rPr>
                        <a:t>3440</a:t>
                      </a:r>
                      <a:r>
                        <a:rPr kumimoji="1" lang="ja-JP" altLang="en-US" sz="690" dirty="0">
                          <a:latin typeface="HG丸ｺﾞｼｯｸM-PRO" panose="020F0600000000000000" pitchFamily="50" charset="-128"/>
                          <a:ea typeface="HG丸ｺﾞｼｯｸM-PRO" panose="020F0600000000000000" pitchFamily="50" charset="-128"/>
                        </a:rPr>
                        <a:t>番地</a:t>
                      </a:r>
                      <a:r>
                        <a:rPr kumimoji="1" lang="en-US" altLang="ja-JP" sz="690" dirty="0">
                          <a:latin typeface="HG丸ｺﾞｼｯｸM-PRO" panose="020F0600000000000000" pitchFamily="50" charset="-128"/>
                          <a:ea typeface="HG丸ｺﾞｼｯｸM-PRO" panose="020F0600000000000000" pitchFamily="50" charset="-128"/>
                        </a:rPr>
                        <a:t>1</a:t>
                      </a:r>
                      <a:endParaRPr kumimoji="1" lang="ja-JP" altLang="en-US" sz="69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            務           課 </a:t>
                      </a:r>
                      <a:r>
                        <a:rPr kumimoji="1" lang="ja-JP" altLang="en-US" sz="1000" dirty="0">
                          <a:latin typeface="HG丸ｺﾞｼｯｸM-PRO" panose="020F0600000000000000" pitchFamily="50" charset="-128"/>
                          <a:ea typeface="HG丸ｺﾞｼｯｸM-PRO" panose="020F0600000000000000" pitchFamily="50" charset="-128"/>
                        </a:rPr>
                        <a:t>　０８２０－５２－２１１１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408081"/>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平生町</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平生町大字平生</a:t>
                      </a:r>
                      <a:r>
                        <a:rPr kumimoji="1" lang="en-US" altLang="ja-JP" sz="1000" dirty="0">
                          <a:latin typeface="HG丸ｺﾞｼｯｸM-PRO" panose="020F0600000000000000" pitchFamily="50" charset="-128"/>
                          <a:ea typeface="HG丸ｺﾞｼｯｸM-PRO" panose="020F0600000000000000" pitchFamily="50" charset="-128"/>
                        </a:rPr>
                        <a:t>210-1</a:t>
                      </a:r>
                      <a:endParaRPr kumimoji="1" lang="ja-JP" altLang="en-US" sz="100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            務           課    </a:t>
                      </a:r>
                      <a:r>
                        <a:rPr kumimoji="1" lang="ja-JP" altLang="en-US" sz="1000" dirty="0">
                          <a:latin typeface="HG丸ｺﾞｼｯｸM-PRO" panose="020F0600000000000000" pitchFamily="50" charset="-128"/>
                          <a:ea typeface="HG丸ｺﾞｼｯｸM-PRO" panose="020F0600000000000000" pitchFamily="50" charset="-128"/>
                        </a:rPr>
                        <a:t>０８２０－５６－７１１１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097781"/>
                  </a:ext>
                </a:extLst>
              </a:tr>
              <a:tr h="395837">
                <a:tc>
                  <a:txBody>
                    <a:bodyPr/>
                    <a:lstStyle/>
                    <a:p>
                      <a:r>
                        <a:rPr kumimoji="1" lang="ja-JP" altLang="en-US" sz="1100" b="1" dirty="0">
                          <a:latin typeface="HG丸ｺﾞｼｯｸM-PRO" panose="020F0600000000000000" pitchFamily="50" charset="-128"/>
                          <a:ea typeface="HG丸ｺﾞｼｯｸM-PRO" panose="020F0600000000000000" pitchFamily="50" charset="-128"/>
                        </a:rPr>
                        <a:t>阿武町</a:t>
                      </a:r>
                      <a:endParaRPr kumimoji="1" lang="en-US" altLang="ja-JP" sz="1100" b="1"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阿武町大字奈古</a:t>
                      </a:r>
                      <a:r>
                        <a:rPr kumimoji="1" lang="en-US" altLang="ja-JP" sz="1000" dirty="0">
                          <a:latin typeface="HG丸ｺﾞｼｯｸM-PRO" panose="020F0600000000000000" pitchFamily="50" charset="-128"/>
                          <a:ea typeface="HG丸ｺﾞｼｯｸM-PRO" panose="020F0600000000000000" pitchFamily="50" charset="-128"/>
                        </a:rPr>
                        <a:t>2636</a:t>
                      </a:r>
                      <a:endParaRPr kumimoji="1" lang="ja-JP" altLang="en-US" sz="100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3">
                  <a:txBody>
                    <a:bodyPr/>
                    <a:lstStyle/>
                    <a:p>
                      <a:r>
                        <a:rPr kumimoji="1" lang="ja-JP" altLang="en-US" sz="1000" b="1" dirty="0">
                          <a:latin typeface="HG丸ｺﾞｼｯｸM-PRO" panose="020F0600000000000000" pitchFamily="50" charset="-128"/>
                          <a:ea typeface="HG丸ｺﾞｼｯｸM-PRO" panose="020F0600000000000000" pitchFamily="50" charset="-128"/>
                        </a:rPr>
                        <a:t>総            務           課 </a:t>
                      </a:r>
                      <a:r>
                        <a:rPr kumimoji="1" lang="ja-JP" altLang="en-US" sz="1000" dirty="0">
                          <a:latin typeface="HG丸ｺﾞｼｯｸM-PRO" panose="020F0600000000000000" pitchFamily="50" charset="-128"/>
                          <a:ea typeface="HG丸ｺﾞｼｯｸM-PRO" panose="020F0600000000000000" pitchFamily="50" charset="-128"/>
                        </a:rPr>
                        <a:t>　０８３８８－２－３１１０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68008373"/>
                  </a:ext>
                </a:extLst>
              </a:tr>
            </a:tbl>
          </a:graphicData>
        </a:graphic>
      </p:graphicFrame>
      <p:sp>
        <p:nvSpPr>
          <p:cNvPr id="17" name="テキスト ボックス 16"/>
          <p:cNvSpPr txBox="1"/>
          <p:nvPr/>
        </p:nvSpPr>
        <p:spPr>
          <a:xfrm>
            <a:off x="1032249" y="-48459"/>
            <a:ext cx="5256584"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避難確保計画　提出先の問い合わせ市町　一覧</a:t>
            </a:r>
          </a:p>
        </p:txBody>
      </p:sp>
    </p:spTree>
    <p:extLst>
      <p:ext uri="{BB962C8B-B14F-4D97-AF65-F5344CB8AC3E}">
        <p14:creationId xmlns:p14="http://schemas.microsoft.com/office/powerpoint/2010/main" val="3469142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DB2828D0-2891-400B-AAAF-18B55583277B}"/>
              </a:ext>
            </a:extLst>
          </p:cNvPr>
          <p:cNvGraphicFramePr>
            <a:graphicFrameLocks noGrp="1"/>
          </p:cNvGraphicFramePr>
          <p:nvPr>
            <p:extLst>
              <p:ext uri="{D42A27DB-BD31-4B8C-83A1-F6EECF244321}">
                <p14:modId xmlns:p14="http://schemas.microsoft.com/office/powerpoint/2010/main" val="2480044539"/>
              </p:ext>
            </p:extLst>
          </p:nvPr>
        </p:nvGraphicFramePr>
        <p:xfrm>
          <a:off x="0" y="25525"/>
          <a:ext cx="12801600" cy="9575675"/>
        </p:xfrm>
        <a:graphic>
          <a:graphicData uri="http://schemas.openxmlformats.org/drawingml/2006/table">
            <a:tbl>
              <a:tblPr firstRow="1" bandRow="1">
                <a:tableStyleId>{5C22544A-7EE6-4342-B048-85BDC9FD1C3A}</a:tableStyleId>
              </a:tblPr>
              <a:tblGrid>
                <a:gridCol w="1876868">
                  <a:extLst>
                    <a:ext uri="{9D8B030D-6E8A-4147-A177-3AD203B41FA5}">
                      <a16:colId xmlns:a16="http://schemas.microsoft.com/office/drawing/2014/main" val="492813920"/>
                    </a:ext>
                  </a:extLst>
                </a:gridCol>
                <a:gridCol w="4445820">
                  <a:extLst>
                    <a:ext uri="{9D8B030D-6E8A-4147-A177-3AD203B41FA5}">
                      <a16:colId xmlns:a16="http://schemas.microsoft.com/office/drawing/2014/main" val="74578590"/>
                    </a:ext>
                  </a:extLst>
                </a:gridCol>
                <a:gridCol w="6478912">
                  <a:extLst>
                    <a:ext uri="{9D8B030D-6E8A-4147-A177-3AD203B41FA5}">
                      <a16:colId xmlns:a16="http://schemas.microsoft.com/office/drawing/2014/main" val="2773352084"/>
                    </a:ext>
                  </a:extLst>
                </a:gridCol>
              </a:tblGrid>
              <a:tr h="666453">
                <a:tc>
                  <a:txBody>
                    <a:bodyPr/>
                    <a:lstStyle/>
                    <a:p>
                      <a:pPr algn="ctr"/>
                      <a:r>
                        <a:rPr kumimoji="1" lang="ja-JP" altLang="en-US" sz="3100" b="0" dirty="0">
                          <a:latin typeface="HG丸ｺﾞｼｯｸM-PRO" panose="020F0600000000000000" pitchFamily="50" charset="-128"/>
                          <a:ea typeface="HG丸ｺﾞｼｯｸM-PRO" panose="020F0600000000000000" pitchFamily="50" charset="-128"/>
                        </a:rPr>
                        <a:t>項　　目</a:t>
                      </a:r>
                    </a:p>
                  </a:txBody>
                  <a:tcPr marL="86168" marR="86168" marT="43083" marB="43083">
                    <a:solidFill>
                      <a:schemeClr val="accent2"/>
                    </a:solidFill>
                  </a:tcPr>
                </a:tc>
                <a:tc>
                  <a:txBody>
                    <a:bodyPr/>
                    <a:lstStyle/>
                    <a:p>
                      <a:pPr algn="ctr"/>
                      <a:r>
                        <a:rPr kumimoji="1" lang="ja-JP" altLang="en-US" sz="3600" b="0" dirty="0">
                          <a:latin typeface="HG丸ｺﾞｼｯｸM-PRO" panose="020F0600000000000000" pitchFamily="50" charset="-128"/>
                          <a:ea typeface="HG丸ｺﾞｼｯｸM-PRO" panose="020F0600000000000000" pitchFamily="50" charset="-128"/>
                        </a:rPr>
                        <a:t>ポ　イ　ン　ト</a:t>
                      </a:r>
                    </a:p>
                  </a:txBody>
                  <a:tcPr marL="86168" marR="86168" marT="43083" marB="43083">
                    <a:solidFill>
                      <a:schemeClr val="accent2"/>
                    </a:solidFill>
                  </a:tcPr>
                </a:tc>
                <a:tc>
                  <a:txBody>
                    <a:bodyPr/>
                    <a:lstStyle/>
                    <a:p>
                      <a:pPr algn="ctr"/>
                      <a:r>
                        <a:rPr kumimoji="1" lang="ja-JP" altLang="en-US" sz="3600" b="0" dirty="0">
                          <a:latin typeface="HG丸ｺﾞｼｯｸM-PRO" panose="020F0600000000000000" pitchFamily="50" charset="-128"/>
                          <a:ea typeface="HG丸ｺﾞｼｯｸM-PRO" panose="020F0600000000000000" pitchFamily="50" charset="-128"/>
                        </a:rPr>
                        <a:t>見　　　　　　本</a:t>
                      </a:r>
                    </a:p>
                  </a:txBody>
                  <a:tcPr marL="86168" marR="86168" marT="43083" marB="43083">
                    <a:solidFill>
                      <a:schemeClr val="accent2"/>
                    </a:solidFill>
                  </a:tcPr>
                </a:tc>
                <a:extLst>
                  <a:ext uri="{0D108BD9-81ED-4DB2-BD59-A6C34878D82A}">
                    <a16:rowId xmlns:a16="http://schemas.microsoft.com/office/drawing/2014/main" val="946005941"/>
                  </a:ext>
                </a:extLst>
              </a:tr>
              <a:tr h="3020032">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①</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防</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災</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体</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制</a:t>
                      </a:r>
                    </a:p>
                  </a:txBody>
                  <a:tcPr marL="86168" marR="86168" marT="43083" marB="43083">
                    <a:solidFill>
                      <a:schemeClr val="accent2">
                        <a:lumMod val="40000"/>
                        <a:lumOff val="60000"/>
                      </a:schemeClr>
                    </a:solidFill>
                  </a:tcPr>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pPr>
                        <a:lnSpc>
                          <a:spcPct val="100000"/>
                        </a:lnSpc>
                      </a:pPr>
                      <a:r>
                        <a:rPr kumimoji="1" lang="ja-JP" altLang="en-US" sz="1700" dirty="0">
                          <a:latin typeface="HG丸ｺﾞｼｯｸM-PRO" panose="020F0600000000000000" pitchFamily="50" charset="-128"/>
                          <a:ea typeface="HG丸ｺﾞｼｯｸM-PRO" panose="020F0600000000000000" pitchFamily="50" charset="-128"/>
                        </a:rPr>
                        <a:t>〇役割分担表</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土砂災害のおそれのある時の役割分担を　</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できるだけ具体的に定めてください。</a:t>
                      </a:r>
                      <a:endParaRPr kumimoji="1" lang="en-US" altLang="ja-JP" sz="1700" dirty="0">
                        <a:latin typeface="HG丸ｺﾞｼｯｸM-PRO" panose="020F0600000000000000" pitchFamily="50" charset="-128"/>
                        <a:ea typeface="HG丸ｺﾞｼｯｸM-PRO" panose="020F0600000000000000" pitchFamily="50" charset="-128"/>
                      </a:endParaRPr>
                    </a:p>
                    <a:p>
                      <a:pPr>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nSpc>
                          <a:spcPct val="100000"/>
                        </a:lnSpc>
                      </a:pPr>
                      <a:r>
                        <a:rPr kumimoji="1" lang="ja-JP" altLang="en-US" sz="1700" dirty="0">
                          <a:latin typeface="HG丸ｺﾞｼｯｸM-PRO" panose="020F0600000000000000" pitchFamily="50" charset="-128"/>
                          <a:ea typeface="HG丸ｺﾞｼｯｸM-PRO" panose="020F0600000000000000" pitchFamily="50" charset="-128"/>
                        </a:rPr>
                        <a:t>〇避難の判断と動き</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土砂災害のおそれのある時の「体制」や</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体制区分ごとの「活動内容」、「対応要</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員」を定めてください。</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40000"/>
                        <a:lumOff val="60000"/>
                      </a:schemeClr>
                    </a:solidFill>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40000"/>
                        <a:lumOff val="60000"/>
                      </a:schemeClr>
                    </a:solidFill>
                  </a:tcPr>
                </a:tc>
                <a:extLst>
                  <a:ext uri="{0D108BD9-81ED-4DB2-BD59-A6C34878D82A}">
                    <a16:rowId xmlns:a16="http://schemas.microsoft.com/office/drawing/2014/main" val="4281599020"/>
                  </a:ext>
                </a:extLst>
              </a:tr>
              <a:tr h="2206306">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②</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350" baseline="0" dirty="0">
                          <a:latin typeface="HG丸ｺﾞｼｯｸM-PRO" panose="020F0600000000000000" pitchFamily="50" charset="-128"/>
                          <a:ea typeface="HG丸ｺﾞｼｯｸM-PRO" panose="020F0600000000000000" pitchFamily="50" charset="-128"/>
                        </a:rPr>
                        <a:t>情 報 収 集・伝 達</a:t>
                      </a:r>
                    </a:p>
                  </a:txBody>
                  <a:tcPr marL="86168" marR="86168" marT="43083" marB="43083">
                    <a:solidFill>
                      <a:schemeClr val="accent2">
                        <a:lumMod val="20000"/>
                        <a:lumOff val="80000"/>
                      </a:schemeClr>
                    </a:solidFill>
                  </a:tcPr>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〇気象情報、土砂災害警戒情報、避難情報　　</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の取得方法を定めてください。</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a:t>
                      </a:r>
                      <a:r>
                        <a:rPr kumimoji="1" lang="ja-JP" altLang="en-US" sz="1700" spc="130" baseline="0" dirty="0">
                          <a:latin typeface="HG丸ｺﾞｼｯｸM-PRO" panose="020F0600000000000000" pitchFamily="50" charset="-128"/>
                          <a:ea typeface="HG丸ｺﾞｼｯｸM-PRO" panose="020F0600000000000000" pitchFamily="50" charset="-128"/>
                        </a:rPr>
                        <a:t>防災関係機関への緊急連絡先も</a:t>
                      </a:r>
                      <a:r>
                        <a:rPr kumimoji="1" lang="ja-JP" altLang="en-US" sz="1700" dirty="0">
                          <a:latin typeface="HG丸ｺﾞｼｯｸM-PRO" panose="020F0600000000000000" pitchFamily="50" charset="-128"/>
                          <a:ea typeface="HG丸ｺﾞｼｯｸM-PRO" panose="020F0600000000000000" pitchFamily="50" charset="-128"/>
                        </a:rPr>
                        <a:t>整備し</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ておきましょう。</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20000"/>
                        <a:lumOff val="80000"/>
                      </a:schemeClr>
                    </a:solidFill>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20000"/>
                        <a:lumOff val="80000"/>
                      </a:schemeClr>
                    </a:solidFill>
                  </a:tcPr>
                </a:tc>
                <a:extLst>
                  <a:ext uri="{0D108BD9-81ED-4DB2-BD59-A6C34878D82A}">
                    <a16:rowId xmlns:a16="http://schemas.microsoft.com/office/drawing/2014/main" val="2992507716"/>
                  </a:ext>
                </a:extLst>
              </a:tr>
              <a:tr h="1345792">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③</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避 難</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誘</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導</a:t>
                      </a:r>
                    </a:p>
                  </a:txBody>
                  <a:tcPr marL="86168" marR="86168" marT="43083" marB="43083">
                    <a:solidFill>
                      <a:schemeClr val="accent2">
                        <a:lumMod val="40000"/>
                        <a:lumOff val="60000"/>
                      </a:schemeClr>
                    </a:solidFill>
                  </a:tcPr>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〇市町から配布されているハザードマップ</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を参考に避難先、避難経路、移動手段な　</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a:t>
                      </a:r>
                      <a:r>
                        <a:rPr kumimoji="1" lang="ja-JP" altLang="en-US" sz="1700" dirty="0" err="1">
                          <a:latin typeface="HG丸ｺﾞｼｯｸM-PRO" panose="020F0600000000000000" pitchFamily="50" charset="-128"/>
                          <a:ea typeface="HG丸ｺﾞｼｯｸM-PRO" panose="020F0600000000000000" pitchFamily="50" charset="-128"/>
                        </a:rPr>
                        <a:t>どを</a:t>
                      </a:r>
                      <a:r>
                        <a:rPr kumimoji="1" lang="ja-JP" altLang="en-US" sz="1700" dirty="0">
                          <a:latin typeface="HG丸ｺﾞｼｯｸM-PRO" panose="020F0600000000000000" pitchFamily="50" charset="-128"/>
                          <a:ea typeface="HG丸ｺﾞｼｯｸM-PRO" panose="020F0600000000000000" pitchFamily="50" charset="-128"/>
                        </a:rPr>
                        <a:t>定めてください。</a:t>
                      </a:r>
                    </a:p>
                  </a:txBody>
                  <a:tcPr marL="86168" marR="86168" marT="43083" marB="43083">
                    <a:solidFill>
                      <a:schemeClr val="accent2">
                        <a:lumMod val="40000"/>
                        <a:lumOff val="60000"/>
                      </a:schemeClr>
                    </a:solidFill>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40000"/>
                        <a:lumOff val="60000"/>
                      </a:schemeClr>
                    </a:solidFill>
                  </a:tcPr>
                </a:tc>
                <a:extLst>
                  <a:ext uri="{0D108BD9-81ED-4DB2-BD59-A6C34878D82A}">
                    <a16:rowId xmlns:a16="http://schemas.microsoft.com/office/drawing/2014/main" val="517463451"/>
                  </a:ext>
                </a:extLst>
              </a:tr>
              <a:tr h="1620889">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④</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施</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設</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整</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備</a:t>
                      </a:r>
                    </a:p>
                  </a:txBody>
                  <a:tcPr marL="86168" marR="86168" marT="43083" marB="43083">
                    <a:solidFill>
                      <a:schemeClr val="accent2">
                        <a:lumMod val="20000"/>
                        <a:lumOff val="80000"/>
                      </a:schemeClr>
                    </a:solidFill>
                  </a:tcPr>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a:t>
                      </a:r>
                      <a:r>
                        <a:rPr kumimoji="1" lang="ja-JP" altLang="en-US" sz="1700" spc="180" baseline="0" dirty="0">
                          <a:latin typeface="HG丸ｺﾞｼｯｸM-PRO" panose="020F0600000000000000" pitchFamily="50" charset="-128"/>
                          <a:ea typeface="HG丸ｺﾞｼｯｸM-PRO" panose="020F0600000000000000" pitchFamily="50" charset="-128"/>
                        </a:rPr>
                        <a:t>情報収集する設備、避難に使用</a:t>
                      </a:r>
                      <a:r>
                        <a:rPr kumimoji="1" lang="ja-JP" altLang="en-US" sz="1700" spc="180" dirty="0">
                          <a:latin typeface="HG丸ｺﾞｼｯｸM-PRO" panose="020F0600000000000000" pitchFamily="50" charset="-128"/>
                          <a:ea typeface="HG丸ｺﾞｼｯｸM-PRO" panose="020F0600000000000000" pitchFamily="50" charset="-128"/>
                        </a:rPr>
                        <a:t>する</a:t>
                      </a:r>
                      <a:endParaRPr kumimoji="1" lang="en-US" altLang="ja-JP" sz="1700" spc="18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器具、食料・水などの備蓄品を定めてく</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a:latin typeface="HG丸ｺﾞｼｯｸM-PRO" panose="020F0600000000000000" pitchFamily="50" charset="-128"/>
                          <a:ea typeface="HG丸ｺﾞｼｯｸM-PRO" panose="020F0600000000000000" pitchFamily="50" charset="-128"/>
                        </a:rPr>
                        <a:t>ださい。</a:t>
                      </a:r>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20000"/>
                        <a:lumOff val="80000"/>
                      </a:schemeClr>
                    </a:solidFill>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20000"/>
                        <a:lumOff val="80000"/>
                      </a:schemeClr>
                    </a:solidFill>
                  </a:tcPr>
                </a:tc>
                <a:extLst>
                  <a:ext uri="{0D108BD9-81ED-4DB2-BD59-A6C34878D82A}">
                    <a16:rowId xmlns:a16="http://schemas.microsoft.com/office/drawing/2014/main" val="224462237"/>
                  </a:ext>
                </a:extLst>
              </a:tr>
              <a:tr h="716203">
                <a:tc>
                  <a:txBody>
                    <a:bodyPr/>
                    <a:lstStyle/>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⑤</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baseline="0" dirty="0">
                          <a:latin typeface="HG丸ｺﾞｼｯｸM-PRO" panose="020F0600000000000000" pitchFamily="50" charset="-128"/>
                          <a:ea typeface="HG丸ｺﾞｼｯｸM-PRO" panose="020F0600000000000000" pitchFamily="50" charset="-128"/>
                        </a:rPr>
                        <a:t>教育・訓練</a:t>
                      </a:r>
                    </a:p>
                  </a:txBody>
                  <a:tcPr marL="86168" marR="86168" marT="43083" marB="43083">
                    <a:solidFill>
                      <a:schemeClr val="accent2">
                        <a:lumMod val="40000"/>
                        <a:lumOff val="60000"/>
                      </a:schemeClr>
                    </a:solidFill>
                  </a:tcPr>
                </a:tc>
                <a:tc>
                  <a:txBody>
                    <a:bodyPr/>
                    <a:lstStyle/>
                    <a:p>
                      <a:r>
                        <a:rPr kumimoji="1" lang="ja-JP" altLang="en-US" sz="1700" dirty="0">
                          <a:latin typeface="HG丸ｺﾞｼｯｸM-PRO" panose="020F0600000000000000" pitchFamily="50" charset="-128"/>
                          <a:ea typeface="HG丸ｺﾞｼｯｸM-PRO" panose="020F0600000000000000" pitchFamily="50" charset="-128"/>
                        </a:rPr>
                        <a:t>〇土砂災害を想定して、定期的に研修・訓</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練を実施しましょう。</a:t>
                      </a:r>
                    </a:p>
                  </a:txBody>
                  <a:tcPr marL="86168" marR="86168" marT="43083" marB="43083">
                    <a:solidFill>
                      <a:schemeClr val="accent2">
                        <a:lumMod val="40000"/>
                        <a:lumOff val="60000"/>
                      </a:schemeClr>
                    </a:solidFill>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solidFill>
                      <a:schemeClr val="accent2">
                        <a:lumMod val="40000"/>
                        <a:lumOff val="60000"/>
                      </a:schemeClr>
                    </a:solidFill>
                  </a:tcPr>
                </a:tc>
                <a:extLst>
                  <a:ext uri="{0D108BD9-81ED-4DB2-BD59-A6C34878D82A}">
                    <a16:rowId xmlns:a16="http://schemas.microsoft.com/office/drawing/2014/main" val="1569769497"/>
                  </a:ext>
                </a:extLst>
              </a:tr>
            </a:tbl>
          </a:graphicData>
        </a:graphic>
      </p:graphicFrame>
      <p:graphicFrame>
        <p:nvGraphicFramePr>
          <p:cNvPr id="3" name="表 2">
            <a:extLst>
              <a:ext uri="{FF2B5EF4-FFF2-40B4-BE49-F238E27FC236}">
                <a16:creationId xmlns:a16="http://schemas.microsoft.com/office/drawing/2014/main" id="{07506E33-5D57-4EB5-A91F-E9849EE0068B}"/>
              </a:ext>
            </a:extLst>
          </p:cNvPr>
          <p:cNvGraphicFramePr>
            <a:graphicFrameLocks noGrp="1"/>
          </p:cNvGraphicFramePr>
          <p:nvPr>
            <p:extLst>
              <p:ext uri="{D42A27DB-BD31-4B8C-83A1-F6EECF244321}">
                <p14:modId xmlns:p14="http://schemas.microsoft.com/office/powerpoint/2010/main" val="2489312107"/>
              </p:ext>
            </p:extLst>
          </p:nvPr>
        </p:nvGraphicFramePr>
        <p:xfrm>
          <a:off x="6445210" y="776371"/>
          <a:ext cx="6219554" cy="1609584"/>
        </p:xfrm>
        <a:graphic>
          <a:graphicData uri="http://schemas.openxmlformats.org/drawingml/2006/table">
            <a:tbl>
              <a:tblPr firstRow="1" bandRow="1">
                <a:tableStyleId>{5C22544A-7EE6-4342-B048-85BDC9FD1C3A}</a:tableStyleId>
              </a:tblPr>
              <a:tblGrid>
                <a:gridCol w="1260306">
                  <a:extLst>
                    <a:ext uri="{9D8B030D-6E8A-4147-A177-3AD203B41FA5}">
                      <a16:colId xmlns:a16="http://schemas.microsoft.com/office/drawing/2014/main" val="2846961787"/>
                    </a:ext>
                  </a:extLst>
                </a:gridCol>
                <a:gridCol w="3061772">
                  <a:extLst>
                    <a:ext uri="{9D8B030D-6E8A-4147-A177-3AD203B41FA5}">
                      <a16:colId xmlns:a16="http://schemas.microsoft.com/office/drawing/2014/main" val="1823915922"/>
                    </a:ext>
                  </a:extLst>
                </a:gridCol>
                <a:gridCol w="1897476">
                  <a:extLst>
                    <a:ext uri="{9D8B030D-6E8A-4147-A177-3AD203B41FA5}">
                      <a16:colId xmlns:a16="http://schemas.microsoft.com/office/drawing/2014/main" val="2128167528"/>
                    </a:ext>
                  </a:extLst>
                </a:gridCol>
              </a:tblGrid>
              <a:tr h="0">
                <a:tc>
                  <a:txBody>
                    <a:bodyPr/>
                    <a:lstStyle/>
                    <a:p>
                      <a:pPr algn="ctr"/>
                      <a:r>
                        <a:rPr kumimoji="1" lang="ja-JP" altLang="en-US" sz="1100" b="0" dirty="0">
                          <a:solidFill>
                            <a:schemeClr val="tx1"/>
                          </a:solidFill>
                          <a:latin typeface="ＭＳ ゴシック" panose="020B0609070205080204" pitchFamily="49" charset="-128"/>
                          <a:ea typeface="ＭＳ ゴシック" panose="020B0609070205080204" pitchFamily="49" charset="-128"/>
                        </a:rPr>
                        <a:t>役割</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1100" b="0" dirty="0">
                          <a:solidFill>
                            <a:schemeClr val="tx1"/>
                          </a:solidFill>
                          <a:latin typeface="ＭＳ ゴシック" panose="020B0609070205080204" pitchFamily="49" charset="-128"/>
                          <a:ea typeface="ＭＳ ゴシック" panose="020B0609070205080204" pitchFamily="49" charset="-128"/>
                        </a:rPr>
                        <a:t>業務内容</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algn="ctr"/>
                      <a:r>
                        <a:rPr kumimoji="1" lang="ja-JP" altLang="en-US" sz="1100" b="0" dirty="0">
                          <a:solidFill>
                            <a:schemeClr val="tx1"/>
                          </a:solidFill>
                          <a:latin typeface="ＭＳ ゴシック" panose="020B0609070205080204" pitchFamily="49" charset="-128"/>
                          <a:ea typeface="ＭＳ ゴシック" panose="020B0609070205080204" pitchFamily="49" charset="-128"/>
                        </a:rPr>
                        <a:t>担当者</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439037304"/>
                  </a:ext>
                </a:extLst>
              </a:tr>
              <a:tr h="294065">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総括管理者</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〇総括責任（避難の判断など防災対策</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　についての指揮ほか全般）</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担　</a:t>
                      </a:r>
                      <a:r>
                        <a:rPr kumimoji="1" lang="ja-JP" altLang="en-US" sz="900" b="0" baseline="0" dirty="0">
                          <a:solidFill>
                            <a:schemeClr val="tx1"/>
                          </a:solidFill>
                          <a:latin typeface="ＭＳ ゴシック" panose="020B0609070205080204" pitchFamily="49" charset="-128"/>
                          <a:ea typeface="ＭＳ ゴシック" panose="020B0609070205080204" pitchFamily="49" charset="-128"/>
                        </a:rPr>
                        <a:t> </a:t>
                      </a:r>
                      <a:r>
                        <a:rPr kumimoji="1" lang="ja-JP" altLang="en-US" sz="900" b="0" dirty="0">
                          <a:solidFill>
                            <a:schemeClr val="tx1"/>
                          </a:solidFill>
                          <a:latin typeface="ＭＳ ゴシック" panose="020B0609070205080204" pitchFamily="49" charset="-128"/>
                          <a:ea typeface="ＭＳ ゴシック" panose="020B0609070205080204" pitchFamily="49" charset="-128"/>
                        </a:rPr>
                        <a:t>当：〇〇施設長</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代行者①・・・代行②・・・</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4288481341"/>
                  </a:ext>
                </a:extLst>
              </a:tr>
              <a:tr h="383107">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情報収集伝達班</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〇気象情報、土砂災害警戒情報、避難情報、</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　がけ崩れ等の前兆現象や被害情報の収集を行う。</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〇関係者及び関係機関との連絡を行う。</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班　 長：〇〇副施設長</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班員〇〇名</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　〇〇・・・</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3594961841"/>
                  </a:ext>
                </a:extLst>
              </a:tr>
              <a:tr h="147205">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避難誘導班</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〇使用する資機材の準備</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〇施設利用者の避難誘導の実施</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〇未避難者の確認</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班　 長：〇〇事務長</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班員〇〇名</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　〇〇・・・</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347305203"/>
                  </a:ext>
                </a:extLst>
              </a:tr>
            </a:tbl>
          </a:graphicData>
        </a:graphic>
      </p:graphicFrame>
      <p:graphicFrame>
        <p:nvGraphicFramePr>
          <p:cNvPr id="4" name="表 3">
            <a:extLst>
              <a:ext uri="{FF2B5EF4-FFF2-40B4-BE49-F238E27FC236}">
                <a16:creationId xmlns:a16="http://schemas.microsoft.com/office/drawing/2014/main" id="{A1B01CA9-554B-490C-BEE8-1BD6FE81FDAE}"/>
              </a:ext>
            </a:extLst>
          </p:cNvPr>
          <p:cNvGraphicFramePr>
            <a:graphicFrameLocks noGrp="1"/>
          </p:cNvGraphicFramePr>
          <p:nvPr>
            <p:extLst>
              <p:ext uri="{D42A27DB-BD31-4B8C-83A1-F6EECF244321}">
                <p14:modId xmlns:p14="http://schemas.microsoft.com/office/powerpoint/2010/main" val="4247143478"/>
              </p:ext>
            </p:extLst>
          </p:nvPr>
        </p:nvGraphicFramePr>
        <p:xfrm>
          <a:off x="6445210" y="3965951"/>
          <a:ext cx="6219553" cy="1868664"/>
        </p:xfrm>
        <a:graphic>
          <a:graphicData uri="http://schemas.openxmlformats.org/drawingml/2006/table">
            <a:tbl>
              <a:tblPr firstRow="1" bandRow="1">
                <a:tableStyleId>{5C22544A-7EE6-4342-B048-85BDC9FD1C3A}</a:tableStyleId>
              </a:tblPr>
              <a:tblGrid>
                <a:gridCol w="2221513">
                  <a:extLst>
                    <a:ext uri="{9D8B030D-6E8A-4147-A177-3AD203B41FA5}">
                      <a16:colId xmlns:a16="http://schemas.microsoft.com/office/drawing/2014/main" val="169178911"/>
                    </a:ext>
                  </a:extLst>
                </a:gridCol>
                <a:gridCol w="3998040">
                  <a:extLst>
                    <a:ext uri="{9D8B030D-6E8A-4147-A177-3AD203B41FA5}">
                      <a16:colId xmlns:a16="http://schemas.microsoft.com/office/drawing/2014/main" val="4066294250"/>
                    </a:ext>
                  </a:extLst>
                </a:gridCol>
              </a:tblGrid>
              <a:tr h="223513">
                <a:tc>
                  <a:txBody>
                    <a:bodyPr/>
                    <a:lstStyle/>
                    <a:p>
                      <a:pPr algn="ctr"/>
                      <a:r>
                        <a:rPr kumimoji="1" lang="ja-JP" altLang="en-US" sz="1000" b="0" dirty="0">
                          <a:solidFill>
                            <a:schemeClr val="tx1"/>
                          </a:solidFill>
                        </a:rPr>
                        <a:t>収集する情報</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rPr>
                        <a:t>収集方法</a:t>
                      </a:r>
                    </a:p>
                  </a:txBody>
                  <a:tcPr marL="86168" marR="86168" marT="43083" marB="43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3618792"/>
                  </a:ext>
                </a:extLst>
              </a:tr>
              <a:tr h="423411">
                <a:tc>
                  <a:txBody>
                    <a:bodyPr/>
                    <a:lstStyle/>
                    <a:p>
                      <a:r>
                        <a:rPr kumimoji="1" lang="ja-JP" altLang="en-US" sz="1000" b="0" dirty="0">
                          <a:solidFill>
                            <a:schemeClr val="tx1"/>
                          </a:solidFill>
                        </a:rPr>
                        <a:t>気象情報</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テレビ、ラジオ、インターネット</a:t>
                      </a:r>
                      <a:endParaRPr kumimoji="1" lang="en-US" altLang="ja-JP" sz="1000" b="0" dirty="0">
                        <a:solidFill>
                          <a:schemeClr val="tx1"/>
                        </a:solidFill>
                      </a:endParaRPr>
                    </a:p>
                    <a:p>
                      <a:r>
                        <a:rPr kumimoji="1" lang="ja-JP" altLang="en-US" sz="1000" b="0" dirty="0">
                          <a:solidFill>
                            <a:schemeClr val="tx1"/>
                          </a:solidFill>
                        </a:rPr>
                        <a:t>▶気象庁</a:t>
                      </a:r>
                      <a:r>
                        <a:rPr kumimoji="1" lang="en-US" altLang="ja-JP" sz="1000" b="0" dirty="0">
                          <a:solidFill>
                            <a:schemeClr val="tx1"/>
                          </a:solidFill>
                        </a:rPr>
                        <a:t>HP</a:t>
                      </a:r>
                      <a:r>
                        <a:rPr kumimoji="1" lang="ja-JP" altLang="en-US" sz="1000" b="0" dirty="0">
                          <a:solidFill>
                            <a:schemeClr val="tx1"/>
                          </a:solidFill>
                        </a:rPr>
                        <a:t>　（</a:t>
                      </a:r>
                      <a:r>
                        <a:rPr kumimoji="1" lang="en-US" altLang="ja-JP" sz="1000" b="0" dirty="0">
                          <a:solidFill>
                            <a:schemeClr val="tx1"/>
                          </a:solidFill>
                          <a:hlinkClick r:id="rId3"/>
                        </a:rPr>
                        <a:t>http://www</a:t>
                      </a:r>
                      <a:r>
                        <a:rPr kumimoji="1" lang="ja-JP" altLang="en-US" sz="1000" b="0" dirty="0">
                          <a:solidFill>
                            <a:schemeClr val="tx1"/>
                          </a:solidFill>
                        </a:rPr>
                        <a:t>・・・）</a:t>
                      </a:r>
                      <a:endParaRPr kumimoji="1" lang="en-US" altLang="ja-JP" sz="1000" b="0" dirty="0">
                        <a:solidFill>
                          <a:schemeClr val="tx1"/>
                        </a:solidFill>
                      </a:endParaRPr>
                    </a:p>
                    <a:p>
                      <a:r>
                        <a:rPr kumimoji="1" lang="ja-JP" altLang="en-US" sz="1000" b="0" dirty="0">
                          <a:solidFill>
                            <a:schemeClr val="tx1"/>
                          </a:solidFill>
                        </a:rPr>
                        <a:t>〇〇市町防災メール（登録アドレス：　　）</a:t>
                      </a:r>
                      <a:endParaRPr kumimoji="1" lang="en-US" altLang="ja-JP" sz="10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5561959"/>
                  </a:ext>
                </a:extLst>
              </a:tr>
              <a:tr h="423411">
                <a:tc>
                  <a:txBody>
                    <a:bodyPr/>
                    <a:lstStyle/>
                    <a:p>
                      <a:r>
                        <a:rPr kumimoji="1" lang="ja-JP" altLang="en-US" sz="1000" b="0" dirty="0">
                          <a:solidFill>
                            <a:schemeClr val="tx1"/>
                          </a:solidFill>
                        </a:rPr>
                        <a:t>土砂災害警戒情報</a:t>
                      </a:r>
                      <a:endParaRPr kumimoji="1" lang="en-US" altLang="ja-JP" sz="1000" b="0" dirty="0">
                        <a:solidFill>
                          <a:schemeClr val="tx1"/>
                        </a:solidFill>
                      </a:endParaRPr>
                    </a:p>
                    <a:p>
                      <a:endParaRPr kumimoji="1" lang="ja-JP" altLang="en-US" sz="10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テレビ、ラジオ、インターネット</a:t>
                      </a:r>
                      <a:endParaRPr kumimoji="1" lang="en-US" altLang="ja-JP" sz="1000" b="0" dirty="0">
                        <a:solidFill>
                          <a:schemeClr val="tx1"/>
                        </a:solidFill>
                      </a:endParaRPr>
                    </a:p>
                    <a:p>
                      <a:r>
                        <a:rPr kumimoji="1" lang="ja-JP" altLang="en-US" sz="1000" b="0" dirty="0">
                          <a:solidFill>
                            <a:schemeClr val="tx1"/>
                          </a:solidFill>
                        </a:rPr>
                        <a:t>▶気象庁</a:t>
                      </a:r>
                      <a:r>
                        <a:rPr kumimoji="1" lang="en-US" altLang="ja-JP" sz="1000" b="0" dirty="0">
                          <a:solidFill>
                            <a:schemeClr val="tx1"/>
                          </a:solidFill>
                        </a:rPr>
                        <a:t>HP</a:t>
                      </a:r>
                      <a:r>
                        <a:rPr kumimoji="1" lang="ja-JP" altLang="en-US" sz="1000" b="0" dirty="0">
                          <a:solidFill>
                            <a:schemeClr val="tx1"/>
                          </a:solidFill>
                        </a:rPr>
                        <a:t>　（</a:t>
                      </a:r>
                      <a:r>
                        <a:rPr kumimoji="1" lang="en-US" altLang="ja-JP" sz="1000" b="0" dirty="0">
                          <a:solidFill>
                            <a:schemeClr val="tx1"/>
                          </a:solidFill>
                          <a:hlinkClick r:id="rId3"/>
                        </a:rPr>
                        <a:t>http://www</a:t>
                      </a:r>
                      <a:r>
                        <a:rPr kumimoji="1" lang="ja-JP" altLang="en-US" sz="1000" b="0" dirty="0">
                          <a:solidFill>
                            <a:schemeClr val="tx1"/>
                          </a:solidFill>
                        </a:rPr>
                        <a:t>・・・）</a:t>
                      </a:r>
                      <a:endParaRPr kumimoji="1" lang="en-US" altLang="ja-JP" sz="1000" b="0" dirty="0">
                        <a:solidFill>
                          <a:schemeClr val="tx1"/>
                        </a:solidFill>
                      </a:endParaRPr>
                    </a:p>
                    <a:p>
                      <a:r>
                        <a:rPr kumimoji="1" lang="ja-JP" altLang="en-US" sz="1000" b="0" dirty="0">
                          <a:solidFill>
                            <a:schemeClr val="tx1"/>
                          </a:solidFill>
                        </a:rPr>
                        <a:t>〇〇市町防災メール（登録アドレス：　　）</a:t>
                      </a:r>
                      <a:endParaRPr kumimoji="1" lang="en-US" altLang="ja-JP" sz="10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5443395"/>
                  </a:ext>
                </a:extLst>
              </a:tr>
              <a:tr h="393678">
                <a:tc>
                  <a:txBody>
                    <a:bodyPr/>
                    <a:lstStyle/>
                    <a:p>
                      <a:r>
                        <a:rPr kumimoji="1" lang="ja-JP" altLang="en-US" sz="1000" b="0" dirty="0">
                          <a:solidFill>
                            <a:schemeClr val="tx1"/>
                          </a:solidFill>
                        </a:rPr>
                        <a:t>・避難準備・高齢者等避難開始</a:t>
                      </a:r>
                      <a:endParaRPr kumimoji="1" lang="en-US" altLang="ja-JP" sz="1000" b="0" dirty="0">
                        <a:solidFill>
                          <a:schemeClr val="tx1"/>
                        </a:solidFill>
                      </a:endParaRPr>
                    </a:p>
                    <a:p>
                      <a:r>
                        <a:rPr kumimoji="1" lang="ja-JP" altLang="en-US" sz="1000" b="0" dirty="0">
                          <a:solidFill>
                            <a:schemeClr val="tx1"/>
                          </a:solidFill>
                        </a:rPr>
                        <a:t>・避難勧告</a:t>
                      </a:r>
                      <a:endParaRPr kumimoji="1" lang="en-US" altLang="ja-JP" sz="1000" b="0" dirty="0">
                        <a:solidFill>
                          <a:schemeClr val="tx1"/>
                        </a:solidFill>
                      </a:endParaRPr>
                    </a:p>
                    <a:p>
                      <a:r>
                        <a:rPr kumimoji="1" lang="ja-JP" altLang="en-US" sz="1000" b="0" dirty="0">
                          <a:solidFill>
                            <a:schemeClr val="tx1"/>
                          </a:solidFill>
                        </a:rPr>
                        <a:t>・避難指示（緊急）</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〇〇市町からのファックス</a:t>
                      </a:r>
                      <a:endParaRPr kumimoji="1" lang="en-US" altLang="ja-JP" sz="1000" b="0" dirty="0">
                        <a:solidFill>
                          <a:schemeClr val="tx1"/>
                        </a:solidFill>
                      </a:endParaRPr>
                    </a:p>
                    <a:p>
                      <a:r>
                        <a:rPr kumimoji="1" lang="ja-JP" altLang="en-US" sz="1000" b="0" dirty="0">
                          <a:solidFill>
                            <a:schemeClr val="tx1"/>
                          </a:solidFill>
                        </a:rPr>
                        <a:t>〇〇市町防災メール（登録アドレス：　　）</a:t>
                      </a:r>
                      <a:endParaRPr kumimoji="1" lang="en-US" altLang="ja-JP" sz="1000" b="0" dirty="0">
                        <a:solidFill>
                          <a:schemeClr val="tx1"/>
                        </a:solidFill>
                      </a:endParaRPr>
                    </a:p>
                    <a:p>
                      <a:r>
                        <a:rPr kumimoji="1" lang="ja-JP" altLang="en-US" sz="1000" b="0" dirty="0">
                          <a:solidFill>
                            <a:schemeClr val="tx1"/>
                          </a:solidFill>
                        </a:rPr>
                        <a:t>テレビ、ラジオ、インターネット</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1010319"/>
                  </a:ext>
                </a:extLst>
              </a:tr>
            </a:tbl>
          </a:graphicData>
        </a:graphic>
      </p:graphicFrame>
      <p:sp>
        <p:nvSpPr>
          <p:cNvPr id="5" name="テキスト ボックス 4">
            <a:extLst>
              <a:ext uri="{FF2B5EF4-FFF2-40B4-BE49-F238E27FC236}">
                <a16:creationId xmlns:a16="http://schemas.microsoft.com/office/drawing/2014/main" id="{6AA1CB59-48CE-425C-B627-BFB42A5A42D3}"/>
              </a:ext>
            </a:extLst>
          </p:cNvPr>
          <p:cNvSpPr txBox="1"/>
          <p:nvPr/>
        </p:nvSpPr>
        <p:spPr>
          <a:xfrm>
            <a:off x="7328199" y="3718196"/>
            <a:ext cx="4432327" cy="251928"/>
          </a:xfrm>
          <a:prstGeom prst="rect">
            <a:avLst/>
          </a:prstGeom>
          <a:noFill/>
        </p:spPr>
        <p:txBody>
          <a:bodyPr wrap="square" rtlCol="0">
            <a:spAutoFit/>
          </a:bodyPr>
          <a:lstStyle/>
          <a:p>
            <a:pPr algn="ctr"/>
            <a:r>
              <a:rPr lang="ja-JP" altLang="en-US" sz="1037" dirty="0">
                <a:latin typeface="ＭＳ ゴシック" panose="020B0609070205080204" pitchFamily="49" charset="-128"/>
                <a:ea typeface="ＭＳ ゴシック" panose="020B0609070205080204" pitchFamily="49" charset="-128"/>
              </a:rPr>
              <a:t>■収集する主な情報</a:t>
            </a:r>
            <a:r>
              <a:rPr lang="ja-JP" altLang="en-US" sz="1000" dirty="0">
                <a:latin typeface="ＭＳ ゴシック" panose="020B0609070205080204" pitchFamily="49" charset="-128"/>
                <a:ea typeface="ＭＳ ゴシック" panose="020B0609070205080204" pitchFamily="49" charset="-128"/>
              </a:rPr>
              <a:t>及び</a:t>
            </a:r>
            <a:r>
              <a:rPr lang="ja-JP" altLang="en-US" sz="1037" dirty="0">
                <a:latin typeface="ＭＳ ゴシック" panose="020B0609070205080204" pitchFamily="49" charset="-128"/>
                <a:ea typeface="ＭＳ ゴシック" panose="020B0609070205080204" pitchFamily="49" charset="-128"/>
              </a:rPr>
              <a:t>収集方法は、以下のとおりとする</a:t>
            </a:r>
          </a:p>
        </p:txBody>
      </p:sp>
      <p:graphicFrame>
        <p:nvGraphicFramePr>
          <p:cNvPr id="6" name="表 5">
            <a:extLst>
              <a:ext uri="{FF2B5EF4-FFF2-40B4-BE49-F238E27FC236}">
                <a16:creationId xmlns:a16="http://schemas.microsoft.com/office/drawing/2014/main" id="{228BDE68-77F4-441D-8788-2424B9AE5D33}"/>
              </a:ext>
            </a:extLst>
          </p:cNvPr>
          <p:cNvGraphicFramePr>
            <a:graphicFrameLocks noGrp="1"/>
          </p:cNvGraphicFramePr>
          <p:nvPr>
            <p:extLst>
              <p:ext uri="{D42A27DB-BD31-4B8C-83A1-F6EECF244321}">
                <p14:modId xmlns:p14="http://schemas.microsoft.com/office/powerpoint/2010/main" val="4016334351"/>
              </p:ext>
            </p:extLst>
          </p:nvPr>
        </p:nvGraphicFramePr>
        <p:xfrm>
          <a:off x="6453758" y="7516621"/>
          <a:ext cx="6212472" cy="1325298"/>
        </p:xfrm>
        <a:graphic>
          <a:graphicData uri="http://schemas.openxmlformats.org/drawingml/2006/table">
            <a:tbl>
              <a:tblPr firstRow="1" bandRow="1">
                <a:tableStyleId>{5C22544A-7EE6-4342-B048-85BDC9FD1C3A}</a:tableStyleId>
              </a:tblPr>
              <a:tblGrid>
                <a:gridCol w="1232478">
                  <a:extLst>
                    <a:ext uri="{9D8B030D-6E8A-4147-A177-3AD203B41FA5}">
                      <a16:colId xmlns:a16="http://schemas.microsoft.com/office/drawing/2014/main" val="4229282966"/>
                    </a:ext>
                  </a:extLst>
                </a:gridCol>
                <a:gridCol w="4979994">
                  <a:extLst>
                    <a:ext uri="{9D8B030D-6E8A-4147-A177-3AD203B41FA5}">
                      <a16:colId xmlns:a16="http://schemas.microsoft.com/office/drawing/2014/main" val="4242338500"/>
                    </a:ext>
                  </a:extLst>
                </a:gridCol>
              </a:tblGrid>
              <a:tr h="0">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活動の区分</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使用する設備又は資機材</a:t>
                      </a:r>
                      <a:endParaRPr kumimoji="1" lang="ja-JP" altLang="en-US" sz="1000" dirty="0">
                        <a:latin typeface="ＭＳ ゴシック" panose="020B0609070205080204" pitchFamily="49" charset="-128"/>
                        <a:ea typeface="ＭＳ ゴシック" panose="020B0609070205080204" pitchFamily="49" charset="-128"/>
                      </a:endParaRPr>
                    </a:p>
                  </a:txBody>
                  <a:tcPr marL="86168" marR="86168" marT="43083" marB="43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4075901"/>
                  </a:ext>
                </a:extLst>
              </a:tr>
              <a:tr h="230636">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情報収集・伝達</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テレビ、ラジオ、タブレット、ファックス、携帯電話、懐中電灯、電池、携帯電話用バッテリー　等</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8559459"/>
                  </a:ext>
                </a:extLst>
              </a:tr>
              <a:tr h="230636">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避難誘導</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名簿（施設職員、利用者等）、案内旗、タブレット、携帯電話、懐中電灯、携帯用拡声器、電池式照明器具、電池、携帯電話バッテリー、ライフジャケット、蛍光塗料、車いす、担架、常備薬　等</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施設内避難のための水、食料、寝具、防寒具　等</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5069922"/>
                  </a:ext>
                </a:extLst>
              </a:tr>
            </a:tbl>
          </a:graphicData>
        </a:graphic>
      </p:graphicFrame>
      <p:sp>
        <p:nvSpPr>
          <p:cNvPr id="7" name="テキスト ボックス 6">
            <a:extLst>
              <a:ext uri="{FF2B5EF4-FFF2-40B4-BE49-F238E27FC236}">
                <a16:creationId xmlns:a16="http://schemas.microsoft.com/office/drawing/2014/main" id="{0124AB85-0BA3-47CA-AD8C-5995C445D3B4}"/>
              </a:ext>
            </a:extLst>
          </p:cNvPr>
          <p:cNvSpPr txBox="1"/>
          <p:nvPr/>
        </p:nvSpPr>
        <p:spPr>
          <a:xfrm>
            <a:off x="8732765" y="7281158"/>
            <a:ext cx="1623196" cy="246221"/>
          </a:xfrm>
          <a:prstGeom prst="rect">
            <a:avLst/>
          </a:prstGeom>
          <a:noFill/>
        </p:spPr>
        <p:txBody>
          <a:bodyPr wrap="square" rtlCol="0">
            <a:spAutoFit/>
          </a:bodyPr>
          <a:lstStyle/>
          <a:p>
            <a:pPr algn="ctr"/>
            <a:r>
              <a:rPr lang="ja-JP" altLang="en-US" sz="1000" dirty="0">
                <a:latin typeface="ＭＳ ゴシック" panose="020B0609070205080204" pitchFamily="49" charset="-128"/>
                <a:ea typeface="ＭＳ ゴシック" panose="020B0609070205080204" pitchFamily="49" charset="-128"/>
              </a:rPr>
              <a:t>避難確保資機材等一覧</a:t>
            </a:r>
          </a:p>
        </p:txBody>
      </p:sp>
      <p:graphicFrame>
        <p:nvGraphicFramePr>
          <p:cNvPr id="8" name="表 7">
            <a:extLst>
              <a:ext uri="{FF2B5EF4-FFF2-40B4-BE49-F238E27FC236}">
                <a16:creationId xmlns:a16="http://schemas.microsoft.com/office/drawing/2014/main" id="{5BF8B136-ED7D-4BBC-A38F-8038C465801C}"/>
              </a:ext>
            </a:extLst>
          </p:cNvPr>
          <p:cNvGraphicFramePr>
            <a:graphicFrameLocks noGrp="1"/>
          </p:cNvGraphicFramePr>
          <p:nvPr>
            <p:extLst>
              <p:ext uri="{D42A27DB-BD31-4B8C-83A1-F6EECF244321}">
                <p14:modId xmlns:p14="http://schemas.microsoft.com/office/powerpoint/2010/main" val="2792703220"/>
              </p:ext>
            </p:extLst>
          </p:nvPr>
        </p:nvGraphicFramePr>
        <p:xfrm>
          <a:off x="6445210" y="2452911"/>
          <a:ext cx="6219554" cy="1188720"/>
        </p:xfrm>
        <a:graphic>
          <a:graphicData uri="http://schemas.openxmlformats.org/drawingml/2006/table">
            <a:tbl>
              <a:tblPr firstRow="1" bandRow="1">
                <a:tableStyleId>{5C22544A-7EE6-4342-B048-85BDC9FD1C3A}</a:tableStyleId>
              </a:tblPr>
              <a:tblGrid>
                <a:gridCol w="902442">
                  <a:extLst>
                    <a:ext uri="{9D8B030D-6E8A-4147-A177-3AD203B41FA5}">
                      <a16:colId xmlns:a16="http://schemas.microsoft.com/office/drawing/2014/main" val="617993509"/>
                    </a:ext>
                  </a:extLst>
                </a:gridCol>
                <a:gridCol w="2385555">
                  <a:extLst>
                    <a:ext uri="{9D8B030D-6E8A-4147-A177-3AD203B41FA5}">
                      <a16:colId xmlns:a16="http://schemas.microsoft.com/office/drawing/2014/main" val="2865120893"/>
                    </a:ext>
                  </a:extLst>
                </a:gridCol>
                <a:gridCol w="1762660">
                  <a:extLst>
                    <a:ext uri="{9D8B030D-6E8A-4147-A177-3AD203B41FA5}">
                      <a16:colId xmlns:a16="http://schemas.microsoft.com/office/drawing/2014/main" val="436315392"/>
                    </a:ext>
                  </a:extLst>
                </a:gridCol>
                <a:gridCol w="1168897">
                  <a:extLst>
                    <a:ext uri="{9D8B030D-6E8A-4147-A177-3AD203B41FA5}">
                      <a16:colId xmlns:a16="http://schemas.microsoft.com/office/drawing/2014/main" val="2635598720"/>
                    </a:ext>
                  </a:extLst>
                </a:gridCol>
              </a:tblGrid>
              <a:tr h="0">
                <a:tc>
                  <a:txBody>
                    <a:bodyPr/>
                    <a:lstStyle/>
                    <a:p>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体制確立の判断時期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活動内容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対応要員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190765"/>
                  </a:ext>
                </a:extLst>
              </a:tr>
              <a:tr h="154216">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注意体制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大雨注意報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情報収集、関係職員招集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情報収集伝達班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7124063"/>
                  </a:ext>
                </a:extLst>
              </a:tr>
              <a:tr h="156880">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警戒体制</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en-US" altLang="ja-JP" sz="900" b="0" dirty="0">
                          <a:solidFill>
                            <a:schemeClr val="tx1"/>
                          </a:solidFill>
                          <a:latin typeface="ＭＳ ゴシック" panose="020B0609070205080204" pitchFamily="49" charset="-128"/>
                          <a:ea typeface="ＭＳ ゴシック" panose="020B0609070205080204" pitchFamily="49" charset="-128"/>
                        </a:rPr>
                        <a:t>(</a:t>
                      </a:r>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避難開始</a:t>
                      </a:r>
                      <a:r>
                        <a:rPr kumimoji="1" lang="en-US" altLang="ja-JP" sz="9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避難準備・高齢者等避難開始の発令</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大雨警報（土砂災害）発表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情報収集、資器材準備</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要配慮者の避難誘導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情報収集伝達班</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避難誘導班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5830447"/>
                  </a:ext>
                </a:extLst>
              </a:tr>
              <a:tr h="216024">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非常体制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避難勧告又は避難指示（緊急）の発令</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900" b="0" dirty="0">
                          <a:solidFill>
                            <a:schemeClr val="tx1"/>
                          </a:solidFill>
                          <a:latin typeface="ＭＳ ゴシック" panose="020B0609070205080204" pitchFamily="49" charset="-128"/>
                          <a:ea typeface="ＭＳ ゴシック" panose="020B0609070205080204" pitchFamily="49" charset="-128"/>
                        </a:rPr>
                        <a:t>土砂災害警戒情報発表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施設全体の避難誘導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ＭＳ ゴシック" panose="020B0609070205080204" pitchFamily="49" charset="-128"/>
                          <a:ea typeface="ＭＳ ゴシック" panose="020B0609070205080204" pitchFamily="49" charset="-128"/>
                        </a:rPr>
                        <a:t>避難誘導班</a:t>
                      </a:r>
                      <a:r>
                        <a:rPr kumimoji="1" lang="en-US" altLang="ja-JP" sz="9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3409523"/>
                  </a:ext>
                </a:extLst>
              </a:tr>
            </a:tbl>
          </a:graphicData>
        </a:graphic>
      </p:graphicFrame>
      <p:graphicFrame>
        <p:nvGraphicFramePr>
          <p:cNvPr id="9" name="表 8">
            <a:extLst>
              <a:ext uri="{FF2B5EF4-FFF2-40B4-BE49-F238E27FC236}">
                <a16:creationId xmlns:a16="http://schemas.microsoft.com/office/drawing/2014/main" id="{B3C424F1-D12F-4BC2-9EEF-A89DE4E5D525}"/>
              </a:ext>
            </a:extLst>
          </p:cNvPr>
          <p:cNvGraphicFramePr>
            <a:graphicFrameLocks noGrp="1"/>
          </p:cNvGraphicFramePr>
          <p:nvPr>
            <p:extLst>
              <p:ext uri="{D42A27DB-BD31-4B8C-83A1-F6EECF244321}">
                <p14:modId xmlns:p14="http://schemas.microsoft.com/office/powerpoint/2010/main" val="415133571"/>
              </p:ext>
            </p:extLst>
          </p:nvPr>
        </p:nvGraphicFramePr>
        <p:xfrm>
          <a:off x="6453758" y="8975173"/>
          <a:ext cx="6212472" cy="543366"/>
        </p:xfrm>
        <a:graphic>
          <a:graphicData uri="http://schemas.openxmlformats.org/drawingml/2006/table">
            <a:tbl>
              <a:tblPr firstRow="1" bandRow="1">
                <a:tableStyleId>{5C22544A-7EE6-4342-B048-85BDC9FD1C3A}</a:tableStyleId>
              </a:tblPr>
              <a:tblGrid>
                <a:gridCol w="6212472">
                  <a:extLst>
                    <a:ext uri="{9D8B030D-6E8A-4147-A177-3AD203B41FA5}">
                      <a16:colId xmlns:a16="http://schemas.microsoft.com/office/drawing/2014/main" val="2265942429"/>
                    </a:ext>
                  </a:extLst>
                </a:gridCol>
              </a:tblGrid>
              <a:tr h="359786">
                <a:tc>
                  <a:txBody>
                    <a:bodyPr/>
                    <a:lstStyle/>
                    <a:p>
                      <a:r>
                        <a:rPr kumimoji="1" lang="ja-JP" altLang="en-US" sz="1000" b="0" dirty="0">
                          <a:solidFill>
                            <a:sysClr val="windowText" lastClr="000000"/>
                          </a:solidFill>
                        </a:rPr>
                        <a:t>　施設職員、施設利用者等への防災教育及び訓練は、以下の通り実施する。</a:t>
                      </a:r>
                      <a:endParaRPr kumimoji="1" lang="en-US" altLang="ja-JP" sz="1000" b="0" dirty="0">
                        <a:solidFill>
                          <a:sysClr val="windowText" lastClr="000000"/>
                        </a:solidFill>
                      </a:endParaRPr>
                    </a:p>
                    <a:p>
                      <a:r>
                        <a:rPr kumimoji="1" lang="ja-JP" altLang="en-US" sz="1000" b="0" dirty="0">
                          <a:solidFill>
                            <a:sysClr val="windowText" lastClr="000000"/>
                          </a:solidFill>
                        </a:rPr>
                        <a:t>　■防災に係る研修</a:t>
                      </a:r>
                      <a:endParaRPr kumimoji="1" lang="en-US" altLang="ja-JP" sz="1000" b="0" dirty="0">
                        <a:solidFill>
                          <a:sysClr val="windowText" lastClr="000000"/>
                        </a:solidFill>
                      </a:endParaRPr>
                    </a:p>
                    <a:p>
                      <a:r>
                        <a:rPr kumimoji="1" lang="ja-JP" altLang="en-US" sz="1000" b="0" dirty="0">
                          <a:solidFill>
                            <a:sysClr val="windowText" lastClr="000000"/>
                          </a:solidFill>
                        </a:rPr>
                        <a:t>　■防災訓練</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6694248"/>
                  </a:ext>
                </a:extLst>
              </a:tr>
            </a:tbl>
          </a:graphicData>
        </a:graphic>
      </p:graphicFrame>
      <p:sp>
        <p:nvSpPr>
          <p:cNvPr id="10" name="テキスト ボックス 9">
            <a:extLst>
              <a:ext uri="{FF2B5EF4-FFF2-40B4-BE49-F238E27FC236}">
                <a16:creationId xmlns:a16="http://schemas.microsoft.com/office/drawing/2014/main" id="{84B9E624-2CE3-40CA-A102-39E7AA039807}"/>
              </a:ext>
            </a:extLst>
          </p:cNvPr>
          <p:cNvSpPr txBox="1"/>
          <p:nvPr/>
        </p:nvSpPr>
        <p:spPr>
          <a:xfrm>
            <a:off x="6286500" y="5956920"/>
            <a:ext cx="1800587" cy="246221"/>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施設周辺の避難経路図</a:t>
            </a:r>
            <a:r>
              <a:rPr lang="en-US" altLang="ja-JP" sz="1000" dirty="0">
                <a:latin typeface="ＭＳ ゴシック" panose="020B0609070205080204" pitchFamily="49" charset="-128"/>
                <a:ea typeface="ＭＳ ゴシック" panose="020B0609070205080204" pitchFamily="49" charset="-128"/>
              </a:rPr>
              <a:t>】</a:t>
            </a:r>
            <a:endParaRPr lang="ja-JP" altLang="en-US" sz="1000" dirty="0">
              <a:latin typeface="ＭＳ ゴシック" panose="020B0609070205080204" pitchFamily="49" charset="-128"/>
              <a:ea typeface="ＭＳ ゴシック" panose="020B0609070205080204" pitchFamily="49" charset="-128"/>
            </a:endParaRPr>
          </a:p>
        </p:txBody>
      </p:sp>
      <p:graphicFrame>
        <p:nvGraphicFramePr>
          <p:cNvPr id="11" name="表 10">
            <a:extLst>
              <a:ext uri="{FF2B5EF4-FFF2-40B4-BE49-F238E27FC236}">
                <a16:creationId xmlns:a16="http://schemas.microsoft.com/office/drawing/2014/main" id="{0F9C4056-0778-46F7-99E3-452EAD5AFFAF}"/>
              </a:ext>
            </a:extLst>
          </p:cNvPr>
          <p:cNvGraphicFramePr>
            <a:graphicFrameLocks noGrp="1"/>
          </p:cNvGraphicFramePr>
          <p:nvPr>
            <p:extLst>
              <p:ext uri="{D42A27DB-BD31-4B8C-83A1-F6EECF244321}">
                <p14:modId xmlns:p14="http://schemas.microsoft.com/office/powerpoint/2010/main" val="2788072464"/>
              </p:ext>
            </p:extLst>
          </p:nvPr>
        </p:nvGraphicFramePr>
        <p:xfrm>
          <a:off x="6448750" y="6192545"/>
          <a:ext cx="6212472" cy="984319"/>
        </p:xfrm>
        <a:graphic>
          <a:graphicData uri="http://schemas.openxmlformats.org/drawingml/2006/table">
            <a:tbl>
              <a:tblPr firstRow="1" bandRow="1">
                <a:tableStyleId>{5C22544A-7EE6-4342-B048-85BDC9FD1C3A}</a:tableStyleId>
              </a:tblPr>
              <a:tblGrid>
                <a:gridCol w="6212472">
                  <a:extLst>
                    <a:ext uri="{9D8B030D-6E8A-4147-A177-3AD203B41FA5}">
                      <a16:colId xmlns:a16="http://schemas.microsoft.com/office/drawing/2014/main" val="2265942429"/>
                    </a:ext>
                  </a:extLst>
                </a:gridCol>
              </a:tblGrid>
              <a:tr h="984319">
                <a:tc>
                  <a:txBody>
                    <a:bodyPr/>
                    <a:lstStyle/>
                    <a:p>
                      <a:pPr>
                        <a:lnSpc>
                          <a:spcPct val="200000"/>
                        </a:lnSpc>
                      </a:pPr>
                      <a:r>
                        <a:rPr kumimoji="1" lang="ja-JP" altLang="en-US" sz="1000" b="0" dirty="0">
                          <a:solidFill>
                            <a:sysClr val="windowText" lastClr="000000"/>
                          </a:solidFill>
                        </a:rPr>
                        <a:t>　</a:t>
                      </a:r>
                      <a:endParaRPr kumimoji="1" lang="en-US" altLang="ja-JP" sz="1000" b="0" dirty="0">
                        <a:solidFill>
                          <a:sysClr val="windowText" lastClr="000000"/>
                        </a:solidFill>
                      </a:endParaRPr>
                    </a:p>
                    <a:p>
                      <a:pPr>
                        <a:lnSpc>
                          <a:spcPct val="100000"/>
                        </a:lnSpc>
                      </a:pPr>
                      <a:r>
                        <a:rPr kumimoji="1" lang="ja-JP" altLang="en-US" sz="1000" b="0" dirty="0">
                          <a:solidFill>
                            <a:sysClr val="windowText" lastClr="000000"/>
                          </a:solidFill>
                        </a:rPr>
                        <a:t>　施設及び避難先の位置と施設から避難先までの避難ルート</a:t>
                      </a:r>
                      <a:endParaRPr kumimoji="1" lang="en-US" altLang="ja-JP" sz="1000" b="0" dirty="0">
                        <a:solidFill>
                          <a:sysClr val="windowText" lastClr="000000"/>
                        </a:solidFill>
                      </a:endParaRPr>
                    </a:p>
                    <a:p>
                      <a:pPr>
                        <a:lnSpc>
                          <a:spcPct val="100000"/>
                        </a:lnSpc>
                      </a:pPr>
                      <a:r>
                        <a:rPr kumimoji="1" lang="ja-JP" altLang="en-US" sz="1000" b="0" dirty="0">
                          <a:solidFill>
                            <a:sysClr val="windowText" lastClr="000000"/>
                          </a:solidFill>
                        </a:rPr>
                        <a:t>　■　施設所在地</a:t>
                      </a:r>
                      <a:endParaRPr kumimoji="1" lang="en-US" altLang="ja-JP" sz="1000" b="0" dirty="0">
                        <a:solidFill>
                          <a:sysClr val="windowText" lastClr="000000"/>
                        </a:solidFill>
                      </a:endParaRPr>
                    </a:p>
                    <a:p>
                      <a:pPr>
                        <a:lnSpc>
                          <a:spcPct val="100000"/>
                        </a:lnSpc>
                      </a:pPr>
                      <a:r>
                        <a:rPr kumimoji="1" lang="ja-JP" altLang="en-US" sz="1000" b="0" dirty="0">
                          <a:solidFill>
                            <a:sysClr val="windowText" lastClr="000000"/>
                          </a:solidFill>
                        </a:rPr>
                        <a:t>　■　避難先</a:t>
                      </a:r>
                      <a:endParaRPr kumimoji="1" lang="en-US" altLang="ja-JP" sz="1000" b="0" dirty="0">
                        <a:solidFill>
                          <a:sysClr val="windowText" lastClr="000000"/>
                        </a:solidFill>
                      </a:endParaRPr>
                    </a:p>
                    <a:p>
                      <a:pPr>
                        <a:lnSpc>
                          <a:spcPct val="100000"/>
                        </a:lnSpc>
                      </a:pPr>
                      <a:r>
                        <a:rPr kumimoji="1" lang="ja-JP" altLang="en-US" sz="1000" b="0" dirty="0">
                          <a:solidFill>
                            <a:sysClr val="windowText" lastClr="000000"/>
                          </a:solidFill>
                        </a:rPr>
                        <a:t>　■　移動手段</a:t>
                      </a:r>
                      <a:endParaRPr kumimoji="1" lang="en-US" altLang="ja-JP" sz="1000" b="0" dirty="0">
                        <a:solidFill>
                          <a:sysClr val="windowText" lastClr="000000"/>
                        </a:solidFill>
                      </a:endParaRPr>
                    </a:p>
                  </a:txBody>
                  <a:tcPr marL="86168" marR="86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6694248"/>
                  </a:ext>
                </a:extLst>
              </a:tr>
            </a:tbl>
          </a:graphicData>
        </a:graphic>
      </p:graphicFrame>
      <p:sp>
        <p:nvSpPr>
          <p:cNvPr id="12" name="テキスト ボックス 11">
            <a:extLst>
              <a:ext uri="{FF2B5EF4-FFF2-40B4-BE49-F238E27FC236}">
                <a16:creationId xmlns:a16="http://schemas.microsoft.com/office/drawing/2014/main" id="{9AF86A37-ADE6-413E-AF6C-383C92DA9892}"/>
              </a:ext>
            </a:extLst>
          </p:cNvPr>
          <p:cNvSpPr txBox="1"/>
          <p:nvPr/>
        </p:nvSpPr>
        <p:spPr>
          <a:xfrm>
            <a:off x="6453758" y="6193135"/>
            <a:ext cx="891955" cy="251928"/>
          </a:xfrm>
          <a:prstGeom prst="rect">
            <a:avLst/>
          </a:prstGeom>
          <a:solidFill>
            <a:schemeClr val="tx1"/>
          </a:solidFill>
        </p:spPr>
        <p:txBody>
          <a:bodyPr wrap="square" rtlCol="0" anchor="ctr" anchorCtr="0">
            <a:spAutoFit/>
          </a:bodyPr>
          <a:lstStyle/>
          <a:p>
            <a:pPr algn="ctr"/>
            <a:r>
              <a:rPr lang="ja-JP" altLang="en-US" sz="1037" dirty="0">
                <a:solidFill>
                  <a:schemeClr val="bg1"/>
                </a:solidFill>
                <a:latin typeface="ＭＳ ゴシック" panose="020B0609070205080204" pitchFamily="49" charset="-128"/>
                <a:ea typeface="ＭＳ ゴシック" panose="020B0609070205080204" pitchFamily="49" charset="-128"/>
              </a:rPr>
              <a:t>避難経路図</a:t>
            </a:r>
          </a:p>
        </p:txBody>
      </p:sp>
    </p:spTree>
    <p:extLst>
      <p:ext uri="{BB962C8B-B14F-4D97-AF65-F5344CB8AC3E}">
        <p14:creationId xmlns:p14="http://schemas.microsoft.com/office/powerpoint/2010/main" val="696699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711</Words>
  <Application>Microsoft Office PowerPoint</Application>
  <PresentationFormat>A3 297x420 mm</PresentationFormat>
  <Paragraphs>274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HG丸ｺﾞｼｯｸM-PRO</vt:lpstr>
      <vt:lpstr>ＭＳ Ｐゴシック</vt:lpstr>
      <vt:lpstr>ＭＳ ゴシック</vt:lpstr>
      <vt:lpstr>Arial</vt:lpstr>
      <vt:lpstr>Calibri</vt:lpstr>
      <vt:lpstr>Calibri Light</vt:lpstr>
      <vt:lpstr>11</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2020-03-25T04:50:36Z</dcterms:modified>
</cp:coreProperties>
</file>